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257" r:id="rId5"/>
    <p:sldId id="331" r:id="rId6"/>
    <p:sldId id="259" r:id="rId7"/>
    <p:sldId id="260" r:id="rId8"/>
    <p:sldId id="261" r:id="rId9"/>
    <p:sldId id="262" r:id="rId10"/>
    <p:sldId id="263" r:id="rId11"/>
    <p:sldId id="330" r:id="rId12"/>
    <p:sldId id="264" r:id="rId13"/>
    <p:sldId id="265" r:id="rId14"/>
    <p:sldId id="268" r:id="rId15"/>
    <p:sldId id="272" r:id="rId16"/>
    <p:sldId id="269" r:id="rId17"/>
    <p:sldId id="270" r:id="rId18"/>
    <p:sldId id="271" r:id="rId19"/>
    <p:sldId id="273" r:id="rId20"/>
    <p:sldId id="332" r:id="rId21"/>
    <p:sldId id="274" r:id="rId22"/>
    <p:sldId id="275" r:id="rId23"/>
    <p:sldId id="277" r:id="rId24"/>
    <p:sldId id="333" r:id="rId25"/>
    <p:sldId id="278" r:id="rId26"/>
    <p:sldId id="280" r:id="rId27"/>
    <p:sldId id="281" r:id="rId28"/>
    <p:sldId id="283" r:id="rId29"/>
    <p:sldId id="334" r:id="rId30"/>
    <p:sldId id="282" r:id="rId31"/>
    <p:sldId id="285" r:id="rId32"/>
    <p:sldId id="284" r:id="rId33"/>
    <p:sldId id="286" r:id="rId34"/>
    <p:sldId id="287" r:id="rId35"/>
    <p:sldId id="291" r:id="rId36"/>
    <p:sldId id="288" r:id="rId37"/>
    <p:sldId id="289" r:id="rId38"/>
    <p:sldId id="290" r:id="rId39"/>
    <p:sldId id="298" r:id="rId40"/>
    <p:sldId id="292" r:id="rId41"/>
    <p:sldId id="293" r:id="rId42"/>
    <p:sldId id="299" r:id="rId43"/>
    <p:sldId id="300" r:id="rId44"/>
    <p:sldId id="297" r:id="rId45"/>
    <p:sldId id="303" r:id="rId46"/>
    <p:sldId id="307" r:id="rId47"/>
    <p:sldId id="327" r:id="rId48"/>
    <p:sldId id="304" r:id="rId49"/>
    <p:sldId id="305" r:id="rId50"/>
    <p:sldId id="308" r:id="rId51"/>
    <p:sldId id="311" r:id="rId52"/>
    <p:sldId id="309" r:id="rId53"/>
    <p:sldId id="310" r:id="rId54"/>
    <p:sldId id="315" r:id="rId55"/>
    <p:sldId id="312" r:id="rId56"/>
    <p:sldId id="313" r:id="rId57"/>
    <p:sldId id="317" r:id="rId58"/>
    <p:sldId id="318" r:id="rId59"/>
    <p:sldId id="314" r:id="rId60"/>
    <p:sldId id="319" r:id="rId61"/>
    <p:sldId id="328" r:id="rId62"/>
    <p:sldId id="320" r:id="rId63"/>
    <p:sldId id="323" r:id="rId64"/>
    <p:sldId id="329"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969B5-568E-4151-9CE0-FC71B19E4CFC}"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tr-TR"/>
        </a:p>
      </dgm:t>
    </dgm:pt>
    <dgm:pt modelId="{27613F06-4527-4DF3-848E-C15C454C20FF}">
      <dgm:prSet phldrT="[Metin]" phldr="0"/>
      <dgm:spPr/>
      <dgm:t>
        <a:bodyPr/>
        <a:lstStyle/>
        <a:p>
          <a:r>
            <a:rPr lang="tr-TR" dirty="0"/>
            <a:t>PLANLAMA</a:t>
          </a:r>
        </a:p>
      </dgm:t>
    </dgm:pt>
    <dgm:pt modelId="{7806CCC1-F872-4562-A62F-FB2589916FAA}" type="parTrans" cxnId="{45CF95E1-172F-4351-8A12-9B4913CBEDAA}">
      <dgm:prSet/>
      <dgm:spPr/>
      <dgm:t>
        <a:bodyPr/>
        <a:lstStyle/>
        <a:p>
          <a:endParaRPr lang="tr-TR"/>
        </a:p>
      </dgm:t>
    </dgm:pt>
    <dgm:pt modelId="{F522E62E-08C4-4EEC-A7DD-FCAB2F7FA580}" type="sibTrans" cxnId="{45CF95E1-172F-4351-8A12-9B4913CBEDAA}">
      <dgm:prSet/>
      <dgm:spPr/>
      <dgm:t>
        <a:bodyPr/>
        <a:lstStyle/>
        <a:p>
          <a:endParaRPr lang="tr-TR"/>
        </a:p>
      </dgm:t>
    </dgm:pt>
    <dgm:pt modelId="{6B3B81AC-F817-4BDA-8E99-2F82422E93C0}">
      <dgm:prSet phldrT="[Metin]" custT="1"/>
      <dgm:spPr/>
      <dgm:t>
        <a:bodyPr/>
        <a:lstStyle/>
        <a:p>
          <a:pPr>
            <a:buFont typeface="Arial" panose="020B0604020202020204" pitchFamily="34" charset="0"/>
            <a:buChar char="•"/>
          </a:pPr>
          <a:r>
            <a:rPr lang="tr-TR" sz="1100" b="0" dirty="0"/>
            <a:t>Eğitimin-öğretim faaliyetlerinin ulusal/uluslararası standartlara taşınması ve sürdürülebilir</a:t>
          </a:r>
        </a:p>
      </dgm:t>
    </dgm:pt>
    <dgm:pt modelId="{AA96CAFB-07E2-41DB-97F6-5A4661B7E6E5}" type="parTrans" cxnId="{0D48C9E4-6840-4483-A302-F508797D42CD}">
      <dgm:prSet/>
      <dgm:spPr/>
      <dgm:t>
        <a:bodyPr/>
        <a:lstStyle/>
        <a:p>
          <a:endParaRPr lang="tr-TR"/>
        </a:p>
      </dgm:t>
    </dgm:pt>
    <dgm:pt modelId="{5AA86854-EF53-4311-A5AD-1999E1A56C4B}" type="sibTrans" cxnId="{0D48C9E4-6840-4483-A302-F508797D42CD}">
      <dgm:prSet/>
      <dgm:spPr/>
      <dgm:t>
        <a:bodyPr/>
        <a:lstStyle/>
        <a:p>
          <a:endParaRPr lang="tr-TR"/>
        </a:p>
      </dgm:t>
    </dgm:pt>
    <dgm:pt modelId="{8C03745E-ED22-44E3-941D-19C1C8602CA1}">
      <dgm:prSet phldrT="[Metin]" custT="1"/>
      <dgm:spPr/>
      <dgm:t>
        <a:bodyPr/>
        <a:lstStyle/>
        <a:p>
          <a:pPr algn="r"/>
          <a:r>
            <a:rPr lang="tr-TR" sz="1400" dirty="0"/>
            <a:t>Yönerge ve Kılavuz Hazırlanması</a:t>
          </a:r>
        </a:p>
      </dgm:t>
    </dgm:pt>
    <dgm:pt modelId="{9195F6DC-2F90-4EC6-8F4F-2144742E7997}" type="parTrans" cxnId="{64745385-B7AC-4481-B7DD-A38189A4FFC4}">
      <dgm:prSet/>
      <dgm:spPr/>
      <dgm:t>
        <a:bodyPr/>
        <a:lstStyle/>
        <a:p>
          <a:endParaRPr lang="tr-TR"/>
        </a:p>
      </dgm:t>
    </dgm:pt>
    <dgm:pt modelId="{1CBE1E0A-AD78-4993-A729-5A50FEA35F58}" type="sibTrans" cxnId="{64745385-B7AC-4481-B7DD-A38189A4FFC4}">
      <dgm:prSet/>
      <dgm:spPr/>
      <dgm:t>
        <a:bodyPr/>
        <a:lstStyle/>
        <a:p>
          <a:endParaRPr lang="tr-TR"/>
        </a:p>
      </dgm:t>
    </dgm:pt>
    <dgm:pt modelId="{EDBE1FBB-75F3-4F18-BE60-677FE84CC057}">
      <dgm:prSet phldrT="[Metin]" phldr="0"/>
      <dgm:spPr/>
      <dgm:t>
        <a:bodyPr/>
        <a:lstStyle/>
        <a:p>
          <a:r>
            <a:rPr lang="tr-TR" dirty="0"/>
            <a:t>KONTROL ET</a:t>
          </a:r>
        </a:p>
      </dgm:t>
    </dgm:pt>
    <dgm:pt modelId="{F10E7725-AE0F-427D-9836-38926AC6B747}" type="parTrans" cxnId="{96A0DFB8-8598-4F5B-85E2-8ABCADC26BF5}">
      <dgm:prSet/>
      <dgm:spPr/>
      <dgm:t>
        <a:bodyPr/>
        <a:lstStyle/>
        <a:p>
          <a:endParaRPr lang="tr-TR"/>
        </a:p>
      </dgm:t>
    </dgm:pt>
    <dgm:pt modelId="{3968B2F4-A113-4419-A77A-0DE6754265D9}" type="sibTrans" cxnId="{96A0DFB8-8598-4F5B-85E2-8ABCADC26BF5}">
      <dgm:prSet/>
      <dgm:spPr/>
      <dgm:t>
        <a:bodyPr/>
        <a:lstStyle/>
        <a:p>
          <a:endParaRPr lang="tr-TR"/>
        </a:p>
      </dgm:t>
    </dgm:pt>
    <dgm:pt modelId="{E40C1F9F-E8C9-4C36-9554-01E1819A2D7C}">
      <dgm:prSet phldrT="[Metin]" phldr="0" custT="1"/>
      <dgm:spPr/>
      <dgm:t>
        <a:bodyPr/>
        <a:lstStyle/>
        <a:p>
          <a:pPr algn="r"/>
          <a:r>
            <a:rPr lang="tr-TR" sz="1600" dirty="0"/>
            <a:t>Gözlem &amp; Geri Bildirim</a:t>
          </a:r>
        </a:p>
      </dgm:t>
    </dgm:pt>
    <dgm:pt modelId="{BF3858ED-B347-4BC8-B946-605C685B8A33}" type="parTrans" cxnId="{039197EF-93E3-481F-ADA1-AD7923250858}">
      <dgm:prSet/>
      <dgm:spPr/>
      <dgm:t>
        <a:bodyPr/>
        <a:lstStyle/>
        <a:p>
          <a:endParaRPr lang="tr-TR"/>
        </a:p>
      </dgm:t>
    </dgm:pt>
    <dgm:pt modelId="{49D18BF9-4C95-4EBC-82AF-BC6266823328}" type="sibTrans" cxnId="{039197EF-93E3-481F-ADA1-AD7923250858}">
      <dgm:prSet/>
      <dgm:spPr/>
      <dgm:t>
        <a:bodyPr/>
        <a:lstStyle/>
        <a:p>
          <a:endParaRPr lang="tr-TR"/>
        </a:p>
      </dgm:t>
    </dgm:pt>
    <dgm:pt modelId="{CD6471A2-E5D3-4286-9D71-35826E515691}">
      <dgm:prSet phldrT="[Metin]" phldr="0"/>
      <dgm:spPr/>
      <dgm:t>
        <a:bodyPr/>
        <a:lstStyle/>
        <a:p>
          <a:r>
            <a:rPr lang="tr-TR" dirty="0"/>
            <a:t>ÖNLEM AL</a:t>
          </a:r>
        </a:p>
      </dgm:t>
    </dgm:pt>
    <dgm:pt modelId="{164A441D-B185-4D0E-A22B-FA568CA6728A}" type="parTrans" cxnId="{2694D130-BA5B-4C3A-AD73-870EFFFB6694}">
      <dgm:prSet/>
      <dgm:spPr/>
      <dgm:t>
        <a:bodyPr/>
        <a:lstStyle/>
        <a:p>
          <a:endParaRPr lang="tr-TR"/>
        </a:p>
      </dgm:t>
    </dgm:pt>
    <dgm:pt modelId="{D50C9928-14E4-4FA1-907D-ACC8A1611184}" type="sibTrans" cxnId="{2694D130-BA5B-4C3A-AD73-870EFFFB6694}">
      <dgm:prSet/>
      <dgm:spPr/>
      <dgm:t>
        <a:bodyPr/>
        <a:lstStyle/>
        <a:p>
          <a:endParaRPr lang="tr-TR"/>
        </a:p>
      </dgm:t>
    </dgm:pt>
    <dgm:pt modelId="{DA7B1312-810D-40DD-BA0A-069A1D581A78}">
      <dgm:prSet phldrT="[Metin]" phldr="0"/>
      <dgm:spPr/>
      <dgm:t>
        <a:bodyPr/>
        <a:lstStyle/>
        <a:p>
          <a:r>
            <a:rPr lang="tr-TR" dirty="0"/>
            <a:t>İyi Uygulamaların Paylaşılması</a:t>
          </a:r>
        </a:p>
      </dgm:t>
    </dgm:pt>
    <dgm:pt modelId="{87864EC1-84E7-443A-9FB8-E2461DC0F35E}" type="parTrans" cxnId="{D2AA7C83-4A6A-474A-B65A-40E3CCEA525F}">
      <dgm:prSet/>
      <dgm:spPr/>
      <dgm:t>
        <a:bodyPr/>
        <a:lstStyle/>
        <a:p>
          <a:endParaRPr lang="tr-TR"/>
        </a:p>
      </dgm:t>
    </dgm:pt>
    <dgm:pt modelId="{7565835A-231B-4ECF-AEA3-9AFA8D5A166C}" type="sibTrans" cxnId="{D2AA7C83-4A6A-474A-B65A-40E3CCEA525F}">
      <dgm:prSet/>
      <dgm:spPr/>
      <dgm:t>
        <a:bodyPr/>
        <a:lstStyle/>
        <a:p>
          <a:endParaRPr lang="tr-TR"/>
        </a:p>
      </dgm:t>
    </dgm:pt>
    <dgm:pt modelId="{0EE10B2F-7137-42CA-892C-26D74FDAEEA2}">
      <dgm:prSet phldrT="[Metin]"/>
      <dgm:spPr/>
      <dgm:t>
        <a:bodyPr/>
        <a:lstStyle/>
        <a:p>
          <a:pPr>
            <a:buNone/>
          </a:pPr>
          <a:r>
            <a:rPr lang="tr-TR"/>
            <a:t>UYGULAMA</a:t>
          </a:r>
          <a:endParaRPr lang="tr-TR" dirty="0"/>
        </a:p>
      </dgm:t>
    </dgm:pt>
    <dgm:pt modelId="{BC53F0A8-B77E-4BDF-9187-E7CBDE03673D}" type="parTrans" cxnId="{F3E39DDA-0C83-4BE3-980C-267680E4DA06}">
      <dgm:prSet/>
      <dgm:spPr/>
      <dgm:t>
        <a:bodyPr/>
        <a:lstStyle/>
        <a:p>
          <a:endParaRPr lang="tr-TR"/>
        </a:p>
      </dgm:t>
    </dgm:pt>
    <dgm:pt modelId="{CF8D0C78-C710-4566-B88E-A7A3B4540157}" type="sibTrans" cxnId="{F3E39DDA-0C83-4BE3-980C-267680E4DA06}">
      <dgm:prSet/>
      <dgm:spPr/>
      <dgm:t>
        <a:bodyPr/>
        <a:lstStyle/>
        <a:p>
          <a:endParaRPr lang="tr-TR"/>
        </a:p>
      </dgm:t>
    </dgm:pt>
    <dgm:pt modelId="{B3071412-3AC6-48B3-9D89-3CF93F783C04}">
      <dgm:prSet phldrT="[Metin]" phldr="0" custT="1"/>
      <dgm:spPr/>
      <dgm:t>
        <a:bodyPr/>
        <a:lstStyle/>
        <a:p>
          <a:pPr algn="r"/>
          <a:r>
            <a:rPr lang="tr-TR" sz="1600" dirty="0"/>
            <a:t>Raporlama</a:t>
          </a:r>
        </a:p>
      </dgm:t>
    </dgm:pt>
    <dgm:pt modelId="{29D14713-D7DD-4074-976F-881C6F6F19E9}" type="parTrans" cxnId="{A55A4BC9-1FA2-46C7-9515-7FED26F16C2C}">
      <dgm:prSet/>
      <dgm:spPr/>
      <dgm:t>
        <a:bodyPr/>
        <a:lstStyle/>
        <a:p>
          <a:endParaRPr lang="tr-TR"/>
        </a:p>
      </dgm:t>
    </dgm:pt>
    <dgm:pt modelId="{1EF39960-2B42-4501-9B58-CE41DDF354C4}" type="sibTrans" cxnId="{A55A4BC9-1FA2-46C7-9515-7FED26F16C2C}">
      <dgm:prSet/>
      <dgm:spPr/>
      <dgm:t>
        <a:bodyPr/>
        <a:lstStyle/>
        <a:p>
          <a:endParaRPr lang="tr-TR"/>
        </a:p>
      </dgm:t>
    </dgm:pt>
    <dgm:pt modelId="{739A90C0-B95D-4443-B265-7687DE4D2DCC}">
      <dgm:prSet phldrT="[Metin]" phldr="0" custT="1"/>
      <dgm:spPr/>
      <dgm:t>
        <a:bodyPr/>
        <a:lstStyle/>
        <a:p>
          <a:pPr algn="r"/>
          <a:r>
            <a:rPr lang="tr-TR" sz="1600" dirty="0"/>
            <a:t>İç Denetim</a:t>
          </a:r>
        </a:p>
      </dgm:t>
    </dgm:pt>
    <dgm:pt modelId="{109E7151-1868-4B01-B1C9-7309414F3563}" type="parTrans" cxnId="{3F4AE48D-485A-4B26-A80F-6E1E6CA92381}">
      <dgm:prSet/>
      <dgm:spPr/>
      <dgm:t>
        <a:bodyPr/>
        <a:lstStyle/>
        <a:p>
          <a:endParaRPr lang="tr-TR"/>
        </a:p>
      </dgm:t>
    </dgm:pt>
    <dgm:pt modelId="{E828888B-CB9C-4CC8-9CD5-3592FD8142DB}" type="sibTrans" cxnId="{3F4AE48D-485A-4B26-A80F-6E1E6CA92381}">
      <dgm:prSet/>
      <dgm:spPr/>
      <dgm:t>
        <a:bodyPr/>
        <a:lstStyle/>
        <a:p>
          <a:endParaRPr lang="tr-TR"/>
        </a:p>
      </dgm:t>
    </dgm:pt>
    <dgm:pt modelId="{CB413DB4-FC0F-4BD9-9E6F-8DCC52AB4F3F}">
      <dgm:prSet phldrT="[Metin]" phldr="0" custT="1"/>
      <dgm:spPr/>
      <dgm:t>
        <a:bodyPr/>
        <a:lstStyle/>
        <a:p>
          <a:pPr algn="r"/>
          <a:r>
            <a:rPr lang="tr-TR" sz="1600" dirty="0"/>
            <a:t>Öz Değerlendirme</a:t>
          </a:r>
        </a:p>
      </dgm:t>
    </dgm:pt>
    <dgm:pt modelId="{F7663CB6-9808-4C23-985E-49DAEA6F3B07}" type="parTrans" cxnId="{877B9BCE-A547-4442-8A7A-09735E18B5C9}">
      <dgm:prSet/>
      <dgm:spPr/>
      <dgm:t>
        <a:bodyPr/>
        <a:lstStyle/>
        <a:p>
          <a:endParaRPr lang="tr-TR"/>
        </a:p>
      </dgm:t>
    </dgm:pt>
    <dgm:pt modelId="{200A4EDC-B863-4ABF-AD9E-3CF77021EB8D}" type="sibTrans" cxnId="{877B9BCE-A547-4442-8A7A-09735E18B5C9}">
      <dgm:prSet/>
      <dgm:spPr/>
      <dgm:t>
        <a:bodyPr/>
        <a:lstStyle/>
        <a:p>
          <a:endParaRPr lang="tr-TR"/>
        </a:p>
      </dgm:t>
    </dgm:pt>
    <dgm:pt modelId="{D4A55250-44A3-4773-ADF2-506DF91B796D}">
      <dgm:prSet phldrT="[Metin]" phldr="0"/>
      <dgm:spPr/>
      <dgm:t>
        <a:bodyPr/>
        <a:lstStyle/>
        <a:p>
          <a:r>
            <a:rPr lang="tr-TR" dirty="0"/>
            <a:t>İyi Uygulamaların Ödüllendirilmesi</a:t>
          </a:r>
        </a:p>
      </dgm:t>
    </dgm:pt>
    <dgm:pt modelId="{1E612311-9132-47B7-BA51-6A9246AD4A12}" type="parTrans" cxnId="{FDF251C2-3A16-4B20-BEB6-08566A6DF4F2}">
      <dgm:prSet/>
      <dgm:spPr/>
      <dgm:t>
        <a:bodyPr/>
        <a:lstStyle/>
        <a:p>
          <a:endParaRPr lang="tr-TR"/>
        </a:p>
      </dgm:t>
    </dgm:pt>
    <dgm:pt modelId="{B3F8D2DE-42B8-49A9-883D-0D84DFA3DA6B}" type="sibTrans" cxnId="{FDF251C2-3A16-4B20-BEB6-08566A6DF4F2}">
      <dgm:prSet/>
      <dgm:spPr/>
      <dgm:t>
        <a:bodyPr/>
        <a:lstStyle/>
        <a:p>
          <a:endParaRPr lang="tr-TR"/>
        </a:p>
      </dgm:t>
    </dgm:pt>
    <dgm:pt modelId="{3AA4EA53-7E9C-47AE-8318-95FA39234573}">
      <dgm:prSet phldrT="[Metin]" phldr="0"/>
      <dgm:spPr/>
      <dgm:t>
        <a:bodyPr/>
        <a:lstStyle/>
        <a:p>
          <a:r>
            <a:rPr lang="tr-TR" dirty="0"/>
            <a:t>Çalışan Becerilerinin Geliştirilmesi</a:t>
          </a:r>
        </a:p>
      </dgm:t>
    </dgm:pt>
    <dgm:pt modelId="{68B665DC-00A9-4BA2-9B2F-C12B7E1E4C6C}" type="parTrans" cxnId="{DA68C702-BC7D-477D-8B03-A6040492847C}">
      <dgm:prSet/>
      <dgm:spPr/>
      <dgm:t>
        <a:bodyPr/>
        <a:lstStyle/>
        <a:p>
          <a:endParaRPr lang="tr-TR"/>
        </a:p>
      </dgm:t>
    </dgm:pt>
    <dgm:pt modelId="{B25670FB-E8C7-4807-ACDE-A00AB86C7715}" type="sibTrans" cxnId="{DA68C702-BC7D-477D-8B03-A6040492847C}">
      <dgm:prSet/>
      <dgm:spPr/>
      <dgm:t>
        <a:bodyPr/>
        <a:lstStyle/>
        <a:p>
          <a:endParaRPr lang="tr-TR"/>
        </a:p>
      </dgm:t>
    </dgm:pt>
    <dgm:pt modelId="{CC1550FC-67D8-497C-A909-405E12BBA038}">
      <dgm:prSet phldrT="[Metin]" phldr="0"/>
      <dgm:spPr/>
      <dgm:t>
        <a:bodyPr/>
        <a:lstStyle/>
        <a:p>
          <a:r>
            <a:rPr lang="tr-TR" dirty="0"/>
            <a:t>Öğretim Süreçlerinin Geliştirilmesi</a:t>
          </a:r>
        </a:p>
      </dgm:t>
    </dgm:pt>
    <dgm:pt modelId="{BAB99A9B-C0EF-4FBB-A6DA-7455644EC795}" type="parTrans" cxnId="{6913CD0F-E693-4065-8175-92329A658DB5}">
      <dgm:prSet/>
      <dgm:spPr/>
      <dgm:t>
        <a:bodyPr/>
        <a:lstStyle/>
        <a:p>
          <a:endParaRPr lang="tr-TR"/>
        </a:p>
      </dgm:t>
    </dgm:pt>
    <dgm:pt modelId="{B0829486-08DB-40ED-8526-2D4290A23AB0}" type="sibTrans" cxnId="{6913CD0F-E693-4065-8175-92329A658DB5}">
      <dgm:prSet/>
      <dgm:spPr/>
      <dgm:t>
        <a:bodyPr/>
        <a:lstStyle/>
        <a:p>
          <a:endParaRPr lang="tr-TR"/>
        </a:p>
      </dgm:t>
    </dgm:pt>
    <dgm:pt modelId="{8820568B-B87E-4E2D-A9C9-4601F6B4277D}">
      <dgm:prSet phldrT="[Metin]" custT="1"/>
      <dgm:spPr/>
      <dgm:t>
        <a:bodyPr/>
        <a:lstStyle/>
        <a:p>
          <a:pPr>
            <a:buFont typeface="Arial" panose="020B0604020202020204" pitchFamily="34" charset="0"/>
            <a:buChar char="•"/>
          </a:pPr>
          <a:r>
            <a:rPr lang="tr-TR" sz="1100" b="0" dirty="0"/>
            <a:t>Araştırma ve geliştirme faaliyetlerinin güçlendirilmesi</a:t>
          </a:r>
        </a:p>
      </dgm:t>
    </dgm:pt>
    <dgm:pt modelId="{7E90F2D9-D62C-4C2B-B00B-34F3F16947FB}" type="parTrans" cxnId="{32266553-7791-4CE8-9B98-EC4761A92253}">
      <dgm:prSet/>
      <dgm:spPr/>
      <dgm:t>
        <a:bodyPr/>
        <a:lstStyle/>
        <a:p>
          <a:endParaRPr lang="tr-TR"/>
        </a:p>
      </dgm:t>
    </dgm:pt>
    <dgm:pt modelId="{4B8735F5-359E-437E-864A-153472397C72}" type="sibTrans" cxnId="{32266553-7791-4CE8-9B98-EC4761A92253}">
      <dgm:prSet/>
      <dgm:spPr/>
      <dgm:t>
        <a:bodyPr/>
        <a:lstStyle/>
        <a:p>
          <a:endParaRPr lang="tr-TR"/>
        </a:p>
      </dgm:t>
    </dgm:pt>
    <dgm:pt modelId="{E139B755-EA62-410D-8D08-983FF24D2EE1}">
      <dgm:prSet phldrT="[Metin]" custT="1"/>
      <dgm:spPr/>
      <dgm:t>
        <a:bodyPr/>
        <a:lstStyle/>
        <a:p>
          <a:pPr>
            <a:buFont typeface="Arial" panose="020B0604020202020204" pitchFamily="34" charset="0"/>
            <a:buChar char="•"/>
          </a:pPr>
          <a:r>
            <a:rPr lang="tr-TR" sz="1100" b="0" dirty="0"/>
            <a:t>Paydaşlarla iletişim ve etkileşimin geliştirilmesi</a:t>
          </a:r>
        </a:p>
      </dgm:t>
    </dgm:pt>
    <dgm:pt modelId="{BABA0A71-8C61-46CF-A9EF-668A7B5FC8F8}" type="parTrans" cxnId="{6CA53740-7102-4E99-BB33-BAA8586F5C58}">
      <dgm:prSet/>
      <dgm:spPr/>
      <dgm:t>
        <a:bodyPr/>
        <a:lstStyle/>
        <a:p>
          <a:endParaRPr lang="tr-TR"/>
        </a:p>
      </dgm:t>
    </dgm:pt>
    <dgm:pt modelId="{A10D2567-AFF6-4706-9AF4-310546C4D8FF}" type="sibTrans" cxnId="{6CA53740-7102-4E99-BB33-BAA8586F5C58}">
      <dgm:prSet/>
      <dgm:spPr/>
      <dgm:t>
        <a:bodyPr/>
        <a:lstStyle/>
        <a:p>
          <a:endParaRPr lang="tr-TR"/>
        </a:p>
      </dgm:t>
    </dgm:pt>
    <dgm:pt modelId="{33584507-5309-40A5-8E8B-093E7BFB27D9}">
      <dgm:prSet phldrT="[Metin]" custT="1"/>
      <dgm:spPr/>
      <dgm:t>
        <a:bodyPr/>
        <a:lstStyle/>
        <a:p>
          <a:pPr>
            <a:buFont typeface="Arial" panose="020B0604020202020204" pitchFamily="34" charset="0"/>
            <a:buChar char="•"/>
          </a:pPr>
          <a:r>
            <a:rPr lang="tr-TR" sz="1100" b="0" dirty="0"/>
            <a:t>Kurumsal kültür ve altyapının güçlendirilmesi</a:t>
          </a:r>
          <a:r>
            <a:rPr lang="tr-TR" sz="1050" b="0" dirty="0"/>
            <a:t> </a:t>
          </a:r>
        </a:p>
      </dgm:t>
    </dgm:pt>
    <dgm:pt modelId="{8E9E1ECA-9620-4156-BF1E-F3D28CC39BD0}" type="parTrans" cxnId="{484F4A91-A52A-4AAD-BA15-78E266FBAD80}">
      <dgm:prSet/>
      <dgm:spPr/>
      <dgm:t>
        <a:bodyPr/>
        <a:lstStyle/>
        <a:p>
          <a:endParaRPr lang="tr-TR"/>
        </a:p>
      </dgm:t>
    </dgm:pt>
    <dgm:pt modelId="{2075C34D-A4EC-4F78-AC7E-AEE9FBA9ACDE}" type="sibTrans" cxnId="{484F4A91-A52A-4AAD-BA15-78E266FBAD80}">
      <dgm:prSet/>
      <dgm:spPr/>
      <dgm:t>
        <a:bodyPr/>
        <a:lstStyle/>
        <a:p>
          <a:endParaRPr lang="tr-TR"/>
        </a:p>
      </dgm:t>
    </dgm:pt>
    <dgm:pt modelId="{4741CB58-0425-4784-BC7B-388924508B14}">
      <dgm:prSet phldrT="[Metin]" custT="1"/>
      <dgm:spPr/>
      <dgm:t>
        <a:bodyPr/>
        <a:lstStyle/>
        <a:p>
          <a:pPr algn="r"/>
          <a:r>
            <a:rPr lang="tr-TR" sz="1400" dirty="0"/>
            <a:t>Paydaşlarla İletişim ve İş Birliği</a:t>
          </a:r>
        </a:p>
      </dgm:t>
    </dgm:pt>
    <dgm:pt modelId="{E37C417E-A173-435C-9B85-84F45CE8C417}" type="parTrans" cxnId="{1339D2D3-A31D-45F3-880F-EB1EECD9F4C0}">
      <dgm:prSet/>
      <dgm:spPr/>
      <dgm:t>
        <a:bodyPr/>
        <a:lstStyle/>
        <a:p>
          <a:endParaRPr lang="tr-TR"/>
        </a:p>
      </dgm:t>
    </dgm:pt>
    <dgm:pt modelId="{1256121C-FF98-4D64-94FA-AF78AA78B71B}" type="sibTrans" cxnId="{1339D2D3-A31D-45F3-880F-EB1EECD9F4C0}">
      <dgm:prSet/>
      <dgm:spPr/>
      <dgm:t>
        <a:bodyPr/>
        <a:lstStyle/>
        <a:p>
          <a:endParaRPr lang="tr-TR"/>
        </a:p>
      </dgm:t>
    </dgm:pt>
    <dgm:pt modelId="{1BD9ECBD-8CEA-4F93-98BE-F66B53276057}">
      <dgm:prSet phldrT="[Metin]" custT="1"/>
      <dgm:spPr/>
      <dgm:t>
        <a:bodyPr/>
        <a:lstStyle/>
        <a:p>
          <a:pPr algn="r"/>
          <a:r>
            <a:rPr lang="tr-TR" sz="1400" dirty="0"/>
            <a:t>Proje Kültürünün Geliştirilmesi</a:t>
          </a:r>
        </a:p>
      </dgm:t>
    </dgm:pt>
    <dgm:pt modelId="{6CE33969-7732-421E-82D8-D192F04AAC7A}" type="parTrans" cxnId="{3F64AB40-034C-4731-845E-99F8738E0F3F}">
      <dgm:prSet/>
      <dgm:spPr/>
      <dgm:t>
        <a:bodyPr/>
        <a:lstStyle/>
        <a:p>
          <a:endParaRPr lang="tr-TR"/>
        </a:p>
      </dgm:t>
    </dgm:pt>
    <dgm:pt modelId="{E320EB22-D948-4A18-B00C-0DD812251CDC}" type="sibTrans" cxnId="{3F64AB40-034C-4731-845E-99F8738E0F3F}">
      <dgm:prSet/>
      <dgm:spPr/>
      <dgm:t>
        <a:bodyPr/>
        <a:lstStyle/>
        <a:p>
          <a:endParaRPr lang="tr-TR"/>
        </a:p>
      </dgm:t>
    </dgm:pt>
    <dgm:pt modelId="{2BFFCE85-EF23-4BBE-BF8A-E318453655E4}">
      <dgm:prSet phldrT="[Metin]" custT="1"/>
      <dgm:spPr/>
      <dgm:t>
        <a:bodyPr/>
        <a:lstStyle/>
        <a:p>
          <a:pPr algn="r"/>
          <a:r>
            <a:rPr lang="tr-TR" sz="1400" dirty="0"/>
            <a:t>Fiziksel Altyapının Güçlendirilmesi</a:t>
          </a:r>
          <a:endParaRPr lang="tr-TR" sz="700" dirty="0"/>
        </a:p>
      </dgm:t>
    </dgm:pt>
    <dgm:pt modelId="{B714E5C8-1359-40E9-B9CC-C3934424D092}" type="parTrans" cxnId="{06F86A8D-EE14-43F5-8C48-4A9361AE6698}">
      <dgm:prSet/>
      <dgm:spPr/>
      <dgm:t>
        <a:bodyPr/>
        <a:lstStyle/>
        <a:p>
          <a:endParaRPr lang="tr-TR"/>
        </a:p>
      </dgm:t>
    </dgm:pt>
    <dgm:pt modelId="{434BACC6-34CE-48A0-9343-5EFCDD3A63CC}" type="sibTrans" cxnId="{06F86A8D-EE14-43F5-8C48-4A9361AE6698}">
      <dgm:prSet/>
      <dgm:spPr/>
      <dgm:t>
        <a:bodyPr/>
        <a:lstStyle/>
        <a:p>
          <a:endParaRPr lang="tr-TR"/>
        </a:p>
      </dgm:t>
    </dgm:pt>
    <dgm:pt modelId="{591A5A9D-E392-422C-8E60-455E46B87D53}" type="pres">
      <dgm:prSet presAssocID="{3BA969B5-568E-4151-9CE0-FC71B19E4CFC}" presName="cycleMatrixDiagram" presStyleCnt="0">
        <dgm:presLayoutVars>
          <dgm:chMax val="1"/>
          <dgm:dir/>
          <dgm:animLvl val="lvl"/>
          <dgm:resizeHandles val="exact"/>
        </dgm:presLayoutVars>
      </dgm:prSet>
      <dgm:spPr/>
    </dgm:pt>
    <dgm:pt modelId="{A28DF68C-9513-4050-AAF3-FF56F7A84002}" type="pres">
      <dgm:prSet presAssocID="{3BA969B5-568E-4151-9CE0-FC71B19E4CFC}" presName="children" presStyleCnt="0"/>
      <dgm:spPr/>
    </dgm:pt>
    <dgm:pt modelId="{C1DC2FF9-2B02-44F8-B078-88AA759F4806}" type="pres">
      <dgm:prSet presAssocID="{3BA969B5-568E-4151-9CE0-FC71B19E4CFC}" presName="child1group" presStyleCnt="0"/>
      <dgm:spPr/>
    </dgm:pt>
    <dgm:pt modelId="{AEC7A8E6-BA95-4F95-8B87-F02945A5A6C9}" type="pres">
      <dgm:prSet presAssocID="{3BA969B5-568E-4151-9CE0-FC71B19E4CFC}" presName="child1" presStyleLbl="bgAcc1" presStyleIdx="0" presStyleCnt="4" custScaleX="167476" custScaleY="103444"/>
      <dgm:spPr/>
    </dgm:pt>
    <dgm:pt modelId="{27B480C4-5C89-4611-949C-D49D692896FC}" type="pres">
      <dgm:prSet presAssocID="{3BA969B5-568E-4151-9CE0-FC71B19E4CFC}" presName="child1Text" presStyleLbl="bgAcc1" presStyleIdx="0" presStyleCnt="4">
        <dgm:presLayoutVars>
          <dgm:bulletEnabled val="1"/>
        </dgm:presLayoutVars>
      </dgm:prSet>
      <dgm:spPr/>
    </dgm:pt>
    <dgm:pt modelId="{05163C07-A7D3-439A-9891-8BDAA024407F}" type="pres">
      <dgm:prSet presAssocID="{3BA969B5-568E-4151-9CE0-FC71B19E4CFC}" presName="child2group" presStyleCnt="0"/>
      <dgm:spPr/>
    </dgm:pt>
    <dgm:pt modelId="{959E8662-452F-4A89-9762-9AE83FA17D59}" type="pres">
      <dgm:prSet presAssocID="{3BA969B5-568E-4151-9CE0-FC71B19E4CFC}" presName="child2" presStyleLbl="bgAcc1" presStyleIdx="1" presStyleCnt="4" custScaleX="167476" custScaleY="103446"/>
      <dgm:spPr/>
    </dgm:pt>
    <dgm:pt modelId="{12D3260A-2C4F-4597-B89D-0FE4BB0485CC}" type="pres">
      <dgm:prSet presAssocID="{3BA969B5-568E-4151-9CE0-FC71B19E4CFC}" presName="child2Text" presStyleLbl="bgAcc1" presStyleIdx="1" presStyleCnt="4">
        <dgm:presLayoutVars>
          <dgm:bulletEnabled val="1"/>
        </dgm:presLayoutVars>
      </dgm:prSet>
      <dgm:spPr/>
    </dgm:pt>
    <dgm:pt modelId="{7FD80B44-B370-4FA9-A1FE-5C675A8CAB9D}" type="pres">
      <dgm:prSet presAssocID="{3BA969B5-568E-4151-9CE0-FC71B19E4CFC}" presName="child3group" presStyleCnt="0"/>
      <dgm:spPr/>
    </dgm:pt>
    <dgm:pt modelId="{F5E693C8-E5E6-4283-A366-29F8E9DD4FE0}" type="pres">
      <dgm:prSet presAssocID="{3BA969B5-568E-4151-9CE0-FC71B19E4CFC}" presName="child3" presStyleLbl="bgAcc1" presStyleIdx="2" presStyleCnt="4" custScaleX="167476" custScaleY="103779"/>
      <dgm:spPr/>
    </dgm:pt>
    <dgm:pt modelId="{BE5DEECE-29AE-4740-BDEE-FF5F28F64DCD}" type="pres">
      <dgm:prSet presAssocID="{3BA969B5-568E-4151-9CE0-FC71B19E4CFC}" presName="child3Text" presStyleLbl="bgAcc1" presStyleIdx="2" presStyleCnt="4">
        <dgm:presLayoutVars>
          <dgm:bulletEnabled val="1"/>
        </dgm:presLayoutVars>
      </dgm:prSet>
      <dgm:spPr/>
    </dgm:pt>
    <dgm:pt modelId="{A5AC28B4-DAD1-46BE-A1CF-6F245987B038}" type="pres">
      <dgm:prSet presAssocID="{3BA969B5-568E-4151-9CE0-FC71B19E4CFC}" presName="child4group" presStyleCnt="0"/>
      <dgm:spPr/>
    </dgm:pt>
    <dgm:pt modelId="{BDED3FD7-07A3-4382-AE40-C3FA41BD6B88}" type="pres">
      <dgm:prSet presAssocID="{3BA969B5-568E-4151-9CE0-FC71B19E4CFC}" presName="child4" presStyleLbl="bgAcc1" presStyleIdx="3" presStyleCnt="4" custScaleX="150728" custScaleY="103751"/>
      <dgm:spPr/>
    </dgm:pt>
    <dgm:pt modelId="{8DC33B4C-3899-4888-8983-48246EFBB609}" type="pres">
      <dgm:prSet presAssocID="{3BA969B5-568E-4151-9CE0-FC71B19E4CFC}" presName="child4Text" presStyleLbl="bgAcc1" presStyleIdx="3" presStyleCnt="4">
        <dgm:presLayoutVars>
          <dgm:bulletEnabled val="1"/>
        </dgm:presLayoutVars>
      </dgm:prSet>
      <dgm:spPr/>
    </dgm:pt>
    <dgm:pt modelId="{24AFF9B3-C8E4-4505-B0BB-AA761BA8C2BC}" type="pres">
      <dgm:prSet presAssocID="{3BA969B5-568E-4151-9CE0-FC71B19E4CFC}" presName="childPlaceholder" presStyleCnt="0"/>
      <dgm:spPr/>
    </dgm:pt>
    <dgm:pt modelId="{FA8A6B42-1009-4591-8603-BB285A40A946}" type="pres">
      <dgm:prSet presAssocID="{3BA969B5-568E-4151-9CE0-FC71B19E4CFC}" presName="circle" presStyleCnt="0"/>
      <dgm:spPr/>
    </dgm:pt>
    <dgm:pt modelId="{FB6CF1E8-DF3B-43C2-84F2-A1A33D9F1DD2}" type="pres">
      <dgm:prSet presAssocID="{3BA969B5-568E-4151-9CE0-FC71B19E4CFC}" presName="quadrant1" presStyleLbl="node1" presStyleIdx="0" presStyleCnt="4">
        <dgm:presLayoutVars>
          <dgm:chMax val="1"/>
          <dgm:bulletEnabled val="1"/>
        </dgm:presLayoutVars>
      </dgm:prSet>
      <dgm:spPr/>
    </dgm:pt>
    <dgm:pt modelId="{F35028A3-EB35-45F9-8A35-0F83DDC8DC10}" type="pres">
      <dgm:prSet presAssocID="{3BA969B5-568E-4151-9CE0-FC71B19E4CFC}" presName="quadrant2" presStyleLbl="node1" presStyleIdx="1" presStyleCnt="4">
        <dgm:presLayoutVars>
          <dgm:chMax val="1"/>
          <dgm:bulletEnabled val="1"/>
        </dgm:presLayoutVars>
      </dgm:prSet>
      <dgm:spPr/>
    </dgm:pt>
    <dgm:pt modelId="{0EC05F2B-78BD-4C04-96B0-290C1ED2533C}" type="pres">
      <dgm:prSet presAssocID="{3BA969B5-568E-4151-9CE0-FC71B19E4CFC}" presName="quadrant3" presStyleLbl="node1" presStyleIdx="2" presStyleCnt="4">
        <dgm:presLayoutVars>
          <dgm:chMax val="1"/>
          <dgm:bulletEnabled val="1"/>
        </dgm:presLayoutVars>
      </dgm:prSet>
      <dgm:spPr/>
    </dgm:pt>
    <dgm:pt modelId="{75D91AE4-197D-4BD2-9D16-37D8E99062D3}" type="pres">
      <dgm:prSet presAssocID="{3BA969B5-568E-4151-9CE0-FC71B19E4CFC}" presName="quadrant4" presStyleLbl="node1" presStyleIdx="3" presStyleCnt="4">
        <dgm:presLayoutVars>
          <dgm:chMax val="1"/>
          <dgm:bulletEnabled val="1"/>
        </dgm:presLayoutVars>
      </dgm:prSet>
      <dgm:spPr/>
    </dgm:pt>
    <dgm:pt modelId="{3C463A65-0D96-4F75-A078-274AAC3B9F3E}" type="pres">
      <dgm:prSet presAssocID="{3BA969B5-568E-4151-9CE0-FC71B19E4CFC}" presName="quadrantPlaceholder" presStyleCnt="0"/>
      <dgm:spPr/>
    </dgm:pt>
    <dgm:pt modelId="{CC496434-4FB4-4BC7-9272-72E8B83935D2}" type="pres">
      <dgm:prSet presAssocID="{3BA969B5-568E-4151-9CE0-FC71B19E4CFC}" presName="center1" presStyleLbl="fgShp" presStyleIdx="0" presStyleCnt="2"/>
      <dgm:spPr/>
    </dgm:pt>
    <dgm:pt modelId="{73EB10ED-9D93-428D-BEF6-5D8E5D87C3A5}" type="pres">
      <dgm:prSet presAssocID="{3BA969B5-568E-4151-9CE0-FC71B19E4CFC}" presName="center2" presStyleLbl="fgShp" presStyleIdx="1" presStyleCnt="2"/>
      <dgm:spPr/>
    </dgm:pt>
  </dgm:ptLst>
  <dgm:cxnLst>
    <dgm:cxn modelId="{DA68C702-BC7D-477D-8B03-A6040492847C}" srcId="{CD6471A2-E5D3-4286-9D71-35826E515691}" destId="{3AA4EA53-7E9C-47AE-8318-95FA39234573}" srcOrd="2" destOrd="0" parTransId="{68B665DC-00A9-4BA2-9B2F-C12B7E1E4C6C}" sibTransId="{B25670FB-E8C7-4807-ACDE-A00AB86C7715}"/>
    <dgm:cxn modelId="{C8EF1505-E421-479E-AEF7-95DA0B6547EA}" type="presOf" srcId="{0EE10B2F-7137-42CA-892C-26D74FDAEEA2}" destId="{F35028A3-EB35-45F9-8A35-0F83DDC8DC10}" srcOrd="0" destOrd="0" presId="urn:microsoft.com/office/officeart/2005/8/layout/cycle4"/>
    <dgm:cxn modelId="{6913CD0F-E693-4065-8175-92329A658DB5}" srcId="{CD6471A2-E5D3-4286-9D71-35826E515691}" destId="{CC1550FC-67D8-497C-A909-405E12BBA038}" srcOrd="3" destOrd="0" parTransId="{BAB99A9B-C0EF-4FBB-A6DA-7455644EC795}" sibTransId="{B0829486-08DB-40ED-8526-2D4290A23AB0}"/>
    <dgm:cxn modelId="{E3747516-8E28-46B8-9D0E-7446766989A3}" type="presOf" srcId="{3AA4EA53-7E9C-47AE-8318-95FA39234573}" destId="{8DC33B4C-3899-4888-8983-48246EFBB609}" srcOrd="1" destOrd="2" presId="urn:microsoft.com/office/officeart/2005/8/layout/cycle4"/>
    <dgm:cxn modelId="{779AB316-0BF8-4F8E-B77E-365F569D8DFC}" type="presOf" srcId="{CD6471A2-E5D3-4286-9D71-35826E515691}" destId="{75D91AE4-197D-4BD2-9D16-37D8E99062D3}" srcOrd="0" destOrd="0" presId="urn:microsoft.com/office/officeart/2005/8/layout/cycle4"/>
    <dgm:cxn modelId="{AC10FB1B-DF1E-4A36-A8D5-FAD2BE30F592}" type="presOf" srcId="{27613F06-4527-4DF3-848E-C15C454C20FF}" destId="{FB6CF1E8-DF3B-43C2-84F2-A1A33D9F1DD2}" srcOrd="0" destOrd="0" presId="urn:microsoft.com/office/officeart/2005/8/layout/cycle4"/>
    <dgm:cxn modelId="{328F6E28-D6B4-4B58-A5C4-8AE32484987B}" type="presOf" srcId="{8C03745E-ED22-44E3-941D-19C1C8602CA1}" destId="{959E8662-452F-4A89-9762-9AE83FA17D59}" srcOrd="0" destOrd="0" presId="urn:microsoft.com/office/officeart/2005/8/layout/cycle4"/>
    <dgm:cxn modelId="{B902902A-09DF-4BF8-9565-A2CB875C9658}" type="presOf" srcId="{739A90C0-B95D-4443-B265-7687DE4D2DCC}" destId="{F5E693C8-E5E6-4283-A366-29F8E9DD4FE0}" srcOrd="0" destOrd="2" presId="urn:microsoft.com/office/officeart/2005/8/layout/cycle4"/>
    <dgm:cxn modelId="{AF02C62B-176F-4266-A324-F1C3A849D3D7}" type="presOf" srcId="{1BD9ECBD-8CEA-4F93-98BE-F66B53276057}" destId="{959E8662-452F-4A89-9762-9AE83FA17D59}" srcOrd="0" destOrd="2" presId="urn:microsoft.com/office/officeart/2005/8/layout/cycle4"/>
    <dgm:cxn modelId="{82E4BC2F-0E0B-443F-A32A-78FF7B67103C}" type="presOf" srcId="{2BFFCE85-EF23-4BBE-BF8A-E318453655E4}" destId="{12D3260A-2C4F-4597-B89D-0FE4BB0485CC}" srcOrd="1" destOrd="3" presId="urn:microsoft.com/office/officeart/2005/8/layout/cycle4"/>
    <dgm:cxn modelId="{2694D130-BA5B-4C3A-AD73-870EFFFB6694}" srcId="{3BA969B5-568E-4151-9CE0-FC71B19E4CFC}" destId="{CD6471A2-E5D3-4286-9D71-35826E515691}" srcOrd="3" destOrd="0" parTransId="{164A441D-B185-4D0E-A22B-FA568CA6728A}" sibTransId="{D50C9928-14E4-4FA1-907D-ACC8A1611184}"/>
    <dgm:cxn modelId="{77FABD31-061C-47CF-AF2F-EDDA2930E652}" type="presOf" srcId="{8C03745E-ED22-44E3-941D-19C1C8602CA1}" destId="{12D3260A-2C4F-4597-B89D-0FE4BB0485CC}" srcOrd="1" destOrd="0" presId="urn:microsoft.com/office/officeart/2005/8/layout/cycle4"/>
    <dgm:cxn modelId="{A621D137-67B8-4337-BA7F-71E99577DDEB}" type="presOf" srcId="{6B3B81AC-F817-4BDA-8E99-2F82422E93C0}" destId="{AEC7A8E6-BA95-4F95-8B87-F02945A5A6C9}" srcOrd="0" destOrd="0" presId="urn:microsoft.com/office/officeart/2005/8/layout/cycle4"/>
    <dgm:cxn modelId="{4944D738-4EBE-45FE-B75D-B507CDDE1B6E}" type="presOf" srcId="{CB413DB4-FC0F-4BD9-9E6F-8DCC52AB4F3F}" destId="{F5E693C8-E5E6-4283-A366-29F8E9DD4FE0}" srcOrd="0" destOrd="3" presId="urn:microsoft.com/office/officeart/2005/8/layout/cycle4"/>
    <dgm:cxn modelId="{6CA53740-7102-4E99-BB33-BAA8586F5C58}" srcId="{27613F06-4527-4DF3-848E-C15C454C20FF}" destId="{E139B755-EA62-410D-8D08-983FF24D2EE1}" srcOrd="2" destOrd="0" parTransId="{BABA0A71-8C61-46CF-A9EF-668A7B5FC8F8}" sibTransId="{A10D2567-AFF6-4706-9AF4-310546C4D8FF}"/>
    <dgm:cxn modelId="{3F64AB40-034C-4731-845E-99F8738E0F3F}" srcId="{0EE10B2F-7137-42CA-892C-26D74FDAEEA2}" destId="{1BD9ECBD-8CEA-4F93-98BE-F66B53276057}" srcOrd="2" destOrd="0" parTransId="{6CE33969-7732-421E-82D8-D192F04AAC7A}" sibTransId="{E320EB22-D948-4A18-B00C-0DD812251CDC}"/>
    <dgm:cxn modelId="{CC73D35C-7247-4EC3-9D1C-84B070926A54}" type="presOf" srcId="{EDBE1FBB-75F3-4F18-BE60-677FE84CC057}" destId="{0EC05F2B-78BD-4C04-96B0-290C1ED2533C}" srcOrd="0" destOrd="0" presId="urn:microsoft.com/office/officeart/2005/8/layout/cycle4"/>
    <dgm:cxn modelId="{3BE44160-FA1B-4F5F-A41E-C3A285A439F9}" type="presOf" srcId="{E139B755-EA62-410D-8D08-983FF24D2EE1}" destId="{AEC7A8E6-BA95-4F95-8B87-F02945A5A6C9}" srcOrd="0" destOrd="2" presId="urn:microsoft.com/office/officeart/2005/8/layout/cycle4"/>
    <dgm:cxn modelId="{66A34860-7707-4086-9652-2325FAF3957C}" type="presOf" srcId="{D4A55250-44A3-4773-ADF2-506DF91B796D}" destId="{BDED3FD7-07A3-4382-AE40-C3FA41BD6B88}" srcOrd="0" destOrd="1" presId="urn:microsoft.com/office/officeart/2005/8/layout/cycle4"/>
    <dgm:cxn modelId="{A3C1E961-46D2-4E23-8D88-D7F888DCCD74}" type="presOf" srcId="{2BFFCE85-EF23-4BBE-BF8A-E318453655E4}" destId="{959E8662-452F-4A89-9762-9AE83FA17D59}" srcOrd="0" destOrd="3" presId="urn:microsoft.com/office/officeart/2005/8/layout/cycle4"/>
    <dgm:cxn modelId="{3ADF5742-7857-428C-BE44-E3C259A2ABEE}" type="presOf" srcId="{33584507-5309-40A5-8E8B-093E7BFB27D9}" destId="{27B480C4-5C89-4611-949C-D49D692896FC}" srcOrd="1" destOrd="3" presId="urn:microsoft.com/office/officeart/2005/8/layout/cycle4"/>
    <dgm:cxn modelId="{7B798064-C4F0-428B-ABE6-D80C0BCAEEE2}" type="presOf" srcId="{3BA969B5-568E-4151-9CE0-FC71B19E4CFC}" destId="{591A5A9D-E392-422C-8E60-455E46B87D53}" srcOrd="0" destOrd="0" presId="urn:microsoft.com/office/officeart/2005/8/layout/cycle4"/>
    <dgm:cxn modelId="{A29A8470-7CA7-48E4-9358-A518364FDABB}" type="presOf" srcId="{CB413DB4-FC0F-4BD9-9E6F-8DCC52AB4F3F}" destId="{BE5DEECE-29AE-4740-BDEE-FF5F28F64DCD}" srcOrd="1" destOrd="3" presId="urn:microsoft.com/office/officeart/2005/8/layout/cycle4"/>
    <dgm:cxn modelId="{14619471-DB0B-402D-BC9F-24A77BEA35B4}" type="presOf" srcId="{1BD9ECBD-8CEA-4F93-98BE-F66B53276057}" destId="{12D3260A-2C4F-4597-B89D-0FE4BB0485CC}" srcOrd="1" destOrd="2" presId="urn:microsoft.com/office/officeart/2005/8/layout/cycle4"/>
    <dgm:cxn modelId="{32266553-7791-4CE8-9B98-EC4761A92253}" srcId="{27613F06-4527-4DF3-848E-C15C454C20FF}" destId="{8820568B-B87E-4E2D-A9C9-4601F6B4277D}" srcOrd="1" destOrd="0" parTransId="{7E90F2D9-D62C-4C2B-B00B-34F3F16947FB}" sibTransId="{4B8735F5-359E-437E-864A-153472397C72}"/>
    <dgm:cxn modelId="{BC88E074-5334-4E1C-A056-2F10E42E02A6}" type="presOf" srcId="{4741CB58-0425-4784-BC7B-388924508B14}" destId="{959E8662-452F-4A89-9762-9AE83FA17D59}" srcOrd="0" destOrd="1" presId="urn:microsoft.com/office/officeart/2005/8/layout/cycle4"/>
    <dgm:cxn modelId="{11FD5E56-3036-439E-AE6D-BD2C95DED885}" type="presOf" srcId="{3AA4EA53-7E9C-47AE-8318-95FA39234573}" destId="{BDED3FD7-07A3-4382-AE40-C3FA41BD6B88}" srcOrd="0" destOrd="2" presId="urn:microsoft.com/office/officeart/2005/8/layout/cycle4"/>
    <dgm:cxn modelId="{356CB579-AF8C-4DC3-BE42-0D32162F8520}" type="presOf" srcId="{E139B755-EA62-410D-8D08-983FF24D2EE1}" destId="{27B480C4-5C89-4611-949C-D49D692896FC}" srcOrd="1" destOrd="2" presId="urn:microsoft.com/office/officeart/2005/8/layout/cycle4"/>
    <dgm:cxn modelId="{D0B56482-0047-4144-B354-76810FE5A859}" type="presOf" srcId="{739A90C0-B95D-4443-B265-7687DE4D2DCC}" destId="{BE5DEECE-29AE-4740-BDEE-FF5F28F64DCD}" srcOrd="1" destOrd="2" presId="urn:microsoft.com/office/officeart/2005/8/layout/cycle4"/>
    <dgm:cxn modelId="{D2AA7C83-4A6A-474A-B65A-40E3CCEA525F}" srcId="{CD6471A2-E5D3-4286-9D71-35826E515691}" destId="{DA7B1312-810D-40DD-BA0A-069A1D581A78}" srcOrd="0" destOrd="0" parTransId="{87864EC1-84E7-443A-9FB8-E2461DC0F35E}" sibTransId="{7565835A-231B-4ECF-AEA3-9AFA8D5A166C}"/>
    <dgm:cxn modelId="{64745385-B7AC-4481-B7DD-A38189A4FFC4}" srcId="{0EE10B2F-7137-42CA-892C-26D74FDAEEA2}" destId="{8C03745E-ED22-44E3-941D-19C1C8602CA1}" srcOrd="0" destOrd="0" parTransId="{9195F6DC-2F90-4EC6-8F4F-2144742E7997}" sibTransId="{1CBE1E0A-AD78-4993-A729-5A50FEA35F58}"/>
    <dgm:cxn modelId="{06F86A8D-EE14-43F5-8C48-4A9361AE6698}" srcId="{0EE10B2F-7137-42CA-892C-26D74FDAEEA2}" destId="{2BFFCE85-EF23-4BBE-BF8A-E318453655E4}" srcOrd="3" destOrd="0" parTransId="{B714E5C8-1359-40E9-B9CC-C3934424D092}" sibTransId="{434BACC6-34CE-48A0-9343-5EFCDD3A63CC}"/>
    <dgm:cxn modelId="{3F4AE48D-485A-4B26-A80F-6E1E6CA92381}" srcId="{EDBE1FBB-75F3-4F18-BE60-677FE84CC057}" destId="{739A90C0-B95D-4443-B265-7687DE4D2DCC}" srcOrd="2" destOrd="0" parTransId="{109E7151-1868-4B01-B1C9-7309414F3563}" sibTransId="{E828888B-CB9C-4CC8-9CD5-3592FD8142DB}"/>
    <dgm:cxn modelId="{484F4A91-A52A-4AAD-BA15-78E266FBAD80}" srcId="{27613F06-4527-4DF3-848E-C15C454C20FF}" destId="{33584507-5309-40A5-8E8B-093E7BFB27D9}" srcOrd="3" destOrd="0" parTransId="{8E9E1ECA-9620-4156-BF1E-F3D28CC39BD0}" sibTransId="{2075C34D-A4EC-4F78-AC7E-AEE9FBA9ACDE}"/>
    <dgm:cxn modelId="{BE403795-7E52-41BF-9C82-BE47D79D9B78}" type="presOf" srcId="{8820568B-B87E-4E2D-A9C9-4601F6B4277D}" destId="{27B480C4-5C89-4611-949C-D49D692896FC}" srcOrd="1" destOrd="1" presId="urn:microsoft.com/office/officeart/2005/8/layout/cycle4"/>
    <dgm:cxn modelId="{79747295-AEC7-4479-9FD3-787E95732205}" type="presOf" srcId="{33584507-5309-40A5-8E8B-093E7BFB27D9}" destId="{AEC7A8E6-BA95-4F95-8B87-F02945A5A6C9}" srcOrd="0" destOrd="3" presId="urn:microsoft.com/office/officeart/2005/8/layout/cycle4"/>
    <dgm:cxn modelId="{6BA67DB0-9C3F-444C-89A4-9E7D6BCE3533}" type="presOf" srcId="{CC1550FC-67D8-497C-A909-405E12BBA038}" destId="{8DC33B4C-3899-4888-8983-48246EFBB609}" srcOrd="1" destOrd="3" presId="urn:microsoft.com/office/officeart/2005/8/layout/cycle4"/>
    <dgm:cxn modelId="{80E0B4B1-1B72-4C87-B2FF-38C720835F37}" type="presOf" srcId="{DA7B1312-810D-40DD-BA0A-069A1D581A78}" destId="{8DC33B4C-3899-4888-8983-48246EFBB609}" srcOrd="1" destOrd="0" presId="urn:microsoft.com/office/officeart/2005/8/layout/cycle4"/>
    <dgm:cxn modelId="{E6C54BB2-BE8C-4747-854D-39E203CBF1AD}" type="presOf" srcId="{B3071412-3AC6-48B3-9D89-3CF93F783C04}" destId="{F5E693C8-E5E6-4283-A366-29F8E9DD4FE0}" srcOrd="0" destOrd="1" presId="urn:microsoft.com/office/officeart/2005/8/layout/cycle4"/>
    <dgm:cxn modelId="{B845F0B6-B779-413C-8582-4ED504692494}" type="presOf" srcId="{DA7B1312-810D-40DD-BA0A-069A1D581A78}" destId="{BDED3FD7-07A3-4382-AE40-C3FA41BD6B88}" srcOrd="0" destOrd="0" presId="urn:microsoft.com/office/officeart/2005/8/layout/cycle4"/>
    <dgm:cxn modelId="{96A0DFB8-8598-4F5B-85E2-8ABCADC26BF5}" srcId="{3BA969B5-568E-4151-9CE0-FC71B19E4CFC}" destId="{EDBE1FBB-75F3-4F18-BE60-677FE84CC057}" srcOrd="2" destOrd="0" parTransId="{F10E7725-AE0F-427D-9836-38926AC6B747}" sibTransId="{3968B2F4-A113-4419-A77A-0DE6754265D9}"/>
    <dgm:cxn modelId="{42B772BF-3D6D-4647-AED1-4AB276CFAB03}" type="presOf" srcId="{6B3B81AC-F817-4BDA-8E99-2F82422E93C0}" destId="{27B480C4-5C89-4611-949C-D49D692896FC}" srcOrd="1" destOrd="0" presId="urn:microsoft.com/office/officeart/2005/8/layout/cycle4"/>
    <dgm:cxn modelId="{FDF251C2-3A16-4B20-BEB6-08566A6DF4F2}" srcId="{CD6471A2-E5D3-4286-9D71-35826E515691}" destId="{D4A55250-44A3-4773-ADF2-506DF91B796D}" srcOrd="1" destOrd="0" parTransId="{1E612311-9132-47B7-BA51-6A9246AD4A12}" sibTransId="{B3F8D2DE-42B8-49A9-883D-0D84DFA3DA6B}"/>
    <dgm:cxn modelId="{FC7729C4-5244-4ACA-86A5-98577C268F59}" type="presOf" srcId="{B3071412-3AC6-48B3-9D89-3CF93F783C04}" destId="{BE5DEECE-29AE-4740-BDEE-FF5F28F64DCD}" srcOrd="1" destOrd="1" presId="urn:microsoft.com/office/officeart/2005/8/layout/cycle4"/>
    <dgm:cxn modelId="{A55A4BC9-1FA2-46C7-9515-7FED26F16C2C}" srcId="{EDBE1FBB-75F3-4F18-BE60-677FE84CC057}" destId="{B3071412-3AC6-48B3-9D89-3CF93F783C04}" srcOrd="1" destOrd="0" parTransId="{29D14713-D7DD-4074-976F-881C6F6F19E9}" sibTransId="{1EF39960-2B42-4501-9B58-CE41DDF354C4}"/>
    <dgm:cxn modelId="{877B9BCE-A547-4442-8A7A-09735E18B5C9}" srcId="{EDBE1FBB-75F3-4F18-BE60-677FE84CC057}" destId="{CB413DB4-FC0F-4BD9-9E6F-8DCC52AB4F3F}" srcOrd="3" destOrd="0" parTransId="{F7663CB6-9808-4C23-985E-49DAEA6F3B07}" sibTransId="{200A4EDC-B863-4ABF-AD9E-3CF77021EB8D}"/>
    <dgm:cxn modelId="{1339D2D3-A31D-45F3-880F-EB1EECD9F4C0}" srcId="{0EE10B2F-7137-42CA-892C-26D74FDAEEA2}" destId="{4741CB58-0425-4784-BC7B-388924508B14}" srcOrd="1" destOrd="0" parTransId="{E37C417E-A173-435C-9B85-84F45CE8C417}" sibTransId="{1256121C-FF98-4D64-94FA-AF78AA78B71B}"/>
    <dgm:cxn modelId="{F3E39DDA-0C83-4BE3-980C-267680E4DA06}" srcId="{3BA969B5-568E-4151-9CE0-FC71B19E4CFC}" destId="{0EE10B2F-7137-42CA-892C-26D74FDAEEA2}" srcOrd="1" destOrd="0" parTransId="{BC53F0A8-B77E-4BDF-9187-E7CBDE03673D}" sibTransId="{CF8D0C78-C710-4566-B88E-A7A3B4540157}"/>
    <dgm:cxn modelId="{E1FEF1DD-96D0-4CF7-8314-8D63354B4967}" type="presOf" srcId="{4741CB58-0425-4784-BC7B-388924508B14}" destId="{12D3260A-2C4F-4597-B89D-0FE4BB0485CC}" srcOrd="1" destOrd="1" presId="urn:microsoft.com/office/officeart/2005/8/layout/cycle4"/>
    <dgm:cxn modelId="{45CF95E1-172F-4351-8A12-9B4913CBEDAA}" srcId="{3BA969B5-568E-4151-9CE0-FC71B19E4CFC}" destId="{27613F06-4527-4DF3-848E-C15C454C20FF}" srcOrd="0" destOrd="0" parTransId="{7806CCC1-F872-4562-A62F-FB2589916FAA}" sibTransId="{F522E62E-08C4-4EEC-A7DD-FCAB2F7FA580}"/>
    <dgm:cxn modelId="{0D48C9E4-6840-4483-A302-F508797D42CD}" srcId="{27613F06-4527-4DF3-848E-C15C454C20FF}" destId="{6B3B81AC-F817-4BDA-8E99-2F82422E93C0}" srcOrd="0" destOrd="0" parTransId="{AA96CAFB-07E2-41DB-97F6-5A4661B7E6E5}" sibTransId="{5AA86854-EF53-4311-A5AD-1999E1A56C4B}"/>
    <dgm:cxn modelId="{1ADEAEE8-F8A4-4CEA-B11D-63A67E1188E2}" type="presOf" srcId="{D4A55250-44A3-4773-ADF2-506DF91B796D}" destId="{8DC33B4C-3899-4888-8983-48246EFBB609}" srcOrd="1" destOrd="1" presId="urn:microsoft.com/office/officeart/2005/8/layout/cycle4"/>
    <dgm:cxn modelId="{039197EF-93E3-481F-ADA1-AD7923250858}" srcId="{EDBE1FBB-75F3-4F18-BE60-677FE84CC057}" destId="{E40C1F9F-E8C9-4C36-9554-01E1819A2D7C}" srcOrd="0" destOrd="0" parTransId="{BF3858ED-B347-4BC8-B946-605C685B8A33}" sibTransId="{49D18BF9-4C95-4EBC-82AF-BC6266823328}"/>
    <dgm:cxn modelId="{377A58F7-2A80-48C2-87DE-8353C4747662}" type="presOf" srcId="{8820568B-B87E-4E2D-A9C9-4601F6B4277D}" destId="{AEC7A8E6-BA95-4F95-8B87-F02945A5A6C9}" srcOrd="0" destOrd="1" presId="urn:microsoft.com/office/officeart/2005/8/layout/cycle4"/>
    <dgm:cxn modelId="{D2B768F9-7EF9-40F9-A11D-083F06F370B8}" type="presOf" srcId="{E40C1F9F-E8C9-4C36-9554-01E1819A2D7C}" destId="{BE5DEECE-29AE-4740-BDEE-FF5F28F64DCD}" srcOrd="1" destOrd="0" presId="urn:microsoft.com/office/officeart/2005/8/layout/cycle4"/>
    <dgm:cxn modelId="{011572FC-6B0E-4346-BA93-729362880E4C}" type="presOf" srcId="{CC1550FC-67D8-497C-A909-405E12BBA038}" destId="{BDED3FD7-07A3-4382-AE40-C3FA41BD6B88}" srcOrd="0" destOrd="3" presId="urn:microsoft.com/office/officeart/2005/8/layout/cycle4"/>
    <dgm:cxn modelId="{6152DAFF-F96B-4048-A4BE-0A3681CC011D}" type="presOf" srcId="{E40C1F9F-E8C9-4C36-9554-01E1819A2D7C}" destId="{F5E693C8-E5E6-4283-A366-29F8E9DD4FE0}" srcOrd="0" destOrd="0" presId="urn:microsoft.com/office/officeart/2005/8/layout/cycle4"/>
    <dgm:cxn modelId="{B668245F-750C-4F4A-AD07-26F866D5FD95}" type="presParOf" srcId="{591A5A9D-E392-422C-8E60-455E46B87D53}" destId="{A28DF68C-9513-4050-AAF3-FF56F7A84002}" srcOrd="0" destOrd="0" presId="urn:microsoft.com/office/officeart/2005/8/layout/cycle4"/>
    <dgm:cxn modelId="{D569D946-2C9D-44F6-9FB2-7B59879C4CEE}" type="presParOf" srcId="{A28DF68C-9513-4050-AAF3-FF56F7A84002}" destId="{C1DC2FF9-2B02-44F8-B078-88AA759F4806}" srcOrd="0" destOrd="0" presId="urn:microsoft.com/office/officeart/2005/8/layout/cycle4"/>
    <dgm:cxn modelId="{054B15A0-3646-4FAB-A38D-6808570604F2}" type="presParOf" srcId="{C1DC2FF9-2B02-44F8-B078-88AA759F4806}" destId="{AEC7A8E6-BA95-4F95-8B87-F02945A5A6C9}" srcOrd="0" destOrd="0" presId="urn:microsoft.com/office/officeart/2005/8/layout/cycle4"/>
    <dgm:cxn modelId="{D0E13B29-A273-470B-B395-5E7D8F7EE8A5}" type="presParOf" srcId="{C1DC2FF9-2B02-44F8-B078-88AA759F4806}" destId="{27B480C4-5C89-4611-949C-D49D692896FC}" srcOrd="1" destOrd="0" presId="urn:microsoft.com/office/officeart/2005/8/layout/cycle4"/>
    <dgm:cxn modelId="{CA439D14-5540-4097-BA9A-EC90E47D7E09}" type="presParOf" srcId="{A28DF68C-9513-4050-AAF3-FF56F7A84002}" destId="{05163C07-A7D3-439A-9891-8BDAA024407F}" srcOrd="1" destOrd="0" presId="urn:microsoft.com/office/officeart/2005/8/layout/cycle4"/>
    <dgm:cxn modelId="{5ADDB523-C5A9-4AAB-B1C4-09A8C6365889}" type="presParOf" srcId="{05163C07-A7D3-439A-9891-8BDAA024407F}" destId="{959E8662-452F-4A89-9762-9AE83FA17D59}" srcOrd="0" destOrd="0" presId="urn:microsoft.com/office/officeart/2005/8/layout/cycle4"/>
    <dgm:cxn modelId="{EFE1CFF7-0237-45E9-BB3A-01A1E0E8E093}" type="presParOf" srcId="{05163C07-A7D3-439A-9891-8BDAA024407F}" destId="{12D3260A-2C4F-4597-B89D-0FE4BB0485CC}" srcOrd="1" destOrd="0" presId="urn:microsoft.com/office/officeart/2005/8/layout/cycle4"/>
    <dgm:cxn modelId="{67C41795-DC1A-411A-AF5F-C60162ED5CF6}" type="presParOf" srcId="{A28DF68C-9513-4050-AAF3-FF56F7A84002}" destId="{7FD80B44-B370-4FA9-A1FE-5C675A8CAB9D}" srcOrd="2" destOrd="0" presId="urn:microsoft.com/office/officeart/2005/8/layout/cycle4"/>
    <dgm:cxn modelId="{481429E1-CA84-4C29-B237-CECCF99F3596}" type="presParOf" srcId="{7FD80B44-B370-4FA9-A1FE-5C675A8CAB9D}" destId="{F5E693C8-E5E6-4283-A366-29F8E9DD4FE0}" srcOrd="0" destOrd="0" presId="urn:microsoft.com/office/officeart/2005/8/layout/cycle4"/>
    <dgm:cxn modelId="{67499078-DCB9-47DF-B990-1B48D0FB75EC}" type="presParOf" srcId="{7FD80B44-B370-4FA9-A1FE-5C675A8CAB9D}" destId="{BE5DEECE-29AE-4740-BDEE-FF5F28F64DCD}" srcOrd="1" destOrd="0" presId="urn:microsoft.com/office/officeart/2005/8/layout/cycle4"/>
    <dgm:cxn modelId="{92800E1F-DFB2-4ABB-8602-5ED8D4FE7CF7}" type="presParOf" srcId="{A28DF68C-9513-4050-AAF3-FF56F7A84002}" destId="{A5AC28B4-DAD1-46BE-A1CF-6F245987B038}" srcOrd="3" destOrd="0" presId="urn:microsoft.com/office/officeart/2005/8/layout/cycle4"/>
    <dgm:cxn modelId="{80D87E27-D4AC-48A5-84B4-7E12F4D6B625}" type="presParOf" srcId="{A5AC28B4-DAD1-46BE-A1CF-6F245987B038}" destId="{BDED3FD7-07A3-4382-AE40-C3FA41BD6B88}" srcOrd="0" destOrd="0" presId="urn:microsoft.com/office/officeart/2005/8/layout/cycle4"/>
    <dgm:cxn modelId="{399D92C2-BD55-4A9C-AD3B-37B270D384CE}" type="presParOf" srcId="{A5AC28B4-DAD1-46BE-A1CF-6F245987B038}" destId="{8DC33B4C-3899-4888-8983-48246EFBB609}" srcOrd="1" destOrd="0" presId="urn:microsoft.com/office/officeart/2005/8/layout/cycle4"/>
    <dgm:cxn modelId="{F57FC8FB-3900-4A98-978F-DBAEAC70108E}" type="presParOf" srcId="{A28DF68C-9513-4050-AAF3-FF56F7A84002}" destId="{24AFF9B3-C8E4-4505-B0BB-AA761BA8C2BC}" srcOrd="4" destOrd="0" presId="urn:microsoft.com/office/officeart/2005/8/layout/cycle4"/>
    <dgm:cxn modelId="{0D085CED-7401-48EA-9D9B-759A172A2ED2}" type="presParOf" srcId="{591A5A9D-E392-422C-8E60-455E46B87D53}" destId="{FA8A6B42-1009-4591-8603-BB285A40A946}" srcOrd="1" destOrd="0" presId="urn:microsoft.com/office/officeart/2005/8/layout/cycle4"/>
    <dgm:cxn modelId="{F8639611-7F1E-4641-A3BF-49837854814C}" type="presParOf" srcId="{FA8A6B42-1009-4591-8603-BB285A40A946}" destId="{FB6CF1E8-DF3B-43C2-84F2-A1A33D9F1DD2}" srcOrd="0" destOrd="0" presId="urn:microsoft.com/office/officeart/2005/8/layout/cycle4"/>
    <dgm:cxn modelId="{58A9E654-3AA4-4110-9407-256BDA19EDD9}" type="presParOf" srcId="{FA8A6B42-1009-4591-8603-BB285A40A946}" destId="{F35028A3-EB35-45F9-8A35-0F83DDC8DC10}" srcOrd="1" destOrd="0" presId="urn:microsoft.com/office/officeart/2005/8/layout/cycle4"/>
    <dgm:cxn modelId="{8343BCF0-5FDE-4043-BFD4-D6BD531E3410}" type="presParOf" srcId="{FA8A6B42-1009-4591-8603-BB285A40A946}" destId="{0EC05F2B-78BD-4C04-96B0-290C1ED2533C}" srcOrd="2" destOrd="0" presId="urn:microsoft.com/office/officeart/2005/8/layout/cycle4"/>
    <dgm:cxn modelId="{5CB703D9-2705-4773-89A1-64A6824912B7}" type="presParOf" srcId="{FA8A6B42-1009-4591-8603-BB285A40A946}" destId="{75D91AE4-197D-4BD2-9D16-37D8E99062D3}" srcOrd="3" destOrd="0" presId="urn:microsoft.com/office/officeart/2005/8/layout/cycle4"/>
    <dgm:cxn modelId="{84EBCEF6-D50F-4696-83C0-7675EBD20686}" type="presParOf" srcId="{FA8A6B42-1009-4591-8603-BB285A40A946}" destId="{3C463A65-0D96-4F75-A078-274AAC3B9F3E}" srcOrd="4" destOrd="0" presId="urn:microsoft.com/office/officeart/2005/8/layout/cycle4"/>
    <dgm:cxn modelId="{D76BCE1D-93FB-481D-9978-58884DF73E83}" type="presParOf" srcId="{591A5A9D-E392-422C-8E60-455E46B87D53}" destId="{CC496434-4FB4-4BC7-9272-72E8B83935D2}" srcOrd="2" destOrd="0" presId="urn:microsoft.com/office/officeart/2005/8/layout/cycle4"/>
    <dgm:cxn modelId="{81D784E6-5262-4DE3-9DE4-9A687101E096}" type="presParOf" srcId="{591A5A9D-E392-422C-8E60-455E46B87D53}" destId="{73EB10ED-9D93-428D-BEF6-5D8E5D87C3A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693C8-E5E6-4283-A366-29F8E9DD4FE0}">
      <dsp:nvSpPr>
        <dsp:cNvPr id="0" name=""/>
        <dsp:cNvSpPr/>
      </dsp:nvSpPr>
      <dsp:spPr>
        <a:xfrm>
          <a:off x="5204607" y="3360484"/>
          <a:ext cx="4126076" cy="1656217"/>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tr-TR" sz="1600" kern="1200" dirty="0"/>
            <a:t>Gözlem &amp; Geri Bildirim</a:t>
          </a:r>
        </a:p>
        <a:p>
          <a:pPr marL="171450" lvl="1" indent="-171450" algn="r" defTabSz="711200">
            <a:lnSpc>
              <a:spcPct val="90000"/>
            </a:lnSpc>
            <a:spcBef>
              <a:spcPct val="0"/>
            </a:spcBef>
            <a:spcAft>
              <a:spcPct val="15000"/>
            </a:spcAft>
            <a:buChar char="•"/>
          </a:pPr>
          <a:r>
            <a:rPr lang="tr-TR" sz="1600" kern="1200" dirty="0"/>
            <a:t>Raporlama</a:t>
          </a:r>
        </a:p>
        <a:p>
          <a:pPr marL="171450" lvl="1" indent="-171450" algn="r" defTabSz="711200">
            <a:lnSpc>
              <a:spcPct val="90000"/>
            </a:lnSpc>
            <a:spcBef>
              <a:spcPct val="0"/>
            </a:spcBef>
            <a:spcAft>
              <a:spcPct val="15000"/>
            </a:spcAft>
            <a:buChar char="•"/>
          </a:pPr>
          <a:r>
            <a:rPr lang="tr-TR" sz="1600" kern="1200" dirty="0"/>
            <a:t>İç Denetim</a:t>
          </a:r>
        </a:p>
        <a:p>
          <a:pPr marL="171450" lvl="1" indent="-171450" algn="r" defTabSz="711200">
            <a:lnSpc>
              <a:spcPct val="90000"/>
            </a:lnSpc>
            <a:spcBef>
              <a:spcPct val="0"/>
            </a:spcBef>
            <a:spcAft>
              <a:spcPct val="15000"/>
            </a:spcAft>
            <a:buChar char="•"/>
          </a:pPr>
          <a:r>
            <a:rPr lang="tr-TR" sz="1600" kern="1200" dirty="0"/>
            <a:t>Öz Değerlendirme</a:t>
          </a:r>
        </a:p>
      </dsp:txBody>
      <dsp:txXfrm>
        <a:off x="6478812" y="3810921"/>
        <a:ext cx="2815489" cy="1169398"/>
      </dsp:txXfrm>
    </dsp:sp>
    <dsp:sp modelId="{BDED3FD7-07A3-4382-AE40-C3FA41BD6B88}">
      <dsp:nvSpPr>
        <dsp:cNvPr id="0" name=""/>
        <dsp:cNvSpPr/>
      </dsp:nvSpPr>
      <dsp:spPr>
        <a:xfrm>
          <a:off x="1391224" y="3360708"/>
          <a:ext cx="3713459" cy="165577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İyi Uygulamaların Paylaşılması</a:t>
          </a:r>
        </a:p>
        <a:p>
          <a:pPr marL="114300" lvl="1" indent="-114300" algn="l" defTabSz="533400">
            <a:lnSpc>
              <a:spcPct val="90000"/>
            </a:lnSpc>
            <a:spcBef>
              <a:spcPct val="0"/>
            </a:spcBef>
            <a:spcAft>
              <a:spcPct val="15000"/>
            </a:spcAft>
            <a:buChar char="•"/>
          </a:pPr>
          <a:r>
            <a:rPr lang="tr-TR" sz="1200" kern="1200" dirty="0"/>
            <a:t>İyi Uygulamaların Ödüllendirilmesi</a:t>
          </a:r>
        </a:p>
        <a:p>
          <a:pPr marL="114300" lvl="1" indent="-114300" algn="l" defTabSz="533400">
            <a:lnSpc>
              <a:spcPct val="90000"/>
            </a:lnSpc>
            <a:spcBef>
              <a:spcPct val="0"/>
            </a:spcBef>
            <a:spcAft>
              <a:spcPct val="15000"/>
            </a:spcAft>
            <a:buChar char="•"/>
          </a:pPr>
          <a:r>
            <a:rPr lang="tr-TR" sz="1200" kern="1200" dirty="0"/>
            <a:t>Çalışan Becerilerinin Geliştirilmesi</a:t>
          </a:r>
        </a:p>
        <a:p>
          <a:pPr marL="114300" lvl="1" indent="-114300" algn="l" defTabSz="533400">
            <a:lnSpc>
              <a:spcPct val="90000"/>
            </a:lnSpc>
            <a:spcBef>
              <a:spcPct val="0"/>
            </a:spcBef>
            <a:spcAft>
              <a:spcPct val="15000"/>
            </a:spcAft>
            <a:buChar char="•"/>
          </a:pPr>
          <a:r>
            <a:rPr lang="tr-TR" sz="1200" kern="1200" dirty="0"/>
            <a:t>Öğretim Süreçlerinin Geliştirilmesi</a:t>
          </a:r>
        </a:p>
      </dsp:txBody>
      <dsp:txXfrm>
        <a:off x="1427596" y="3811022"/>
        <a:ext cx="2526677" cy="1169083"/>
      </dsp:txXfrm>
    </dsp:sp>
    <dsp:sp modelId="{959E8662-452F-4A89-9762-9AE83FA17D59}">
      <dsp:nvSpPr>
        <dsp:cNvPr id="0" name=""/>
        <dsp:cNvSpPr/>
      </dsp:nvSpPr>
      <dsp:spPr>
        <a:xfrm>
          <a:off x="5204607" y="-28161"/>
          <a:ext cx="4126076" cy="165090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a:lnSpc>
              <a:spcPct val="90000"/>
            </a:lnSpc>
            <a:spcBef>
              <a:spcPct val="0"/>
            </a:spcBef>
            <a:spcAft>
              <a:spcPct val="15000"/>
            </a:spcAft>
            <a:buChar char="•"/>
          </a:pPr>
          <a:r>
            <a:rPr lang="tr-TR" sz="1400" kern="1200" dirty="0"/>
            <a:t>Yönerge ve Kılavuz Hazırlanması</a:t>
          </a:r>
        </a:p>
        <a:p>
          <a:pPr marL="114300" lvl="1" indent="-114300" algn="r" defTabSz="622300">
            <a:lnSpc>
              <a:spcPct val="90000"/>
            </a:lnSpc>
            <a:spcBef>
              <a:spcPct val="0"/>
            </a:spcBef>
            <a:spcAft>
              <a:spcPct val="15000"/>
            </a:spcAft>
            <a:buChar char="•"/>
          </a:pPr>
          <a:r>
            <a:rPr lang="tr-TR" sz="1400" kern="1200" dirty="0"/>
            <a:t>Paydaşlarla İletişim ve İş Birliği</a:t>
          </a:r>
        </a:p>
        <a:p>
          <a:pPr marL="114300" lvl="1" indent="-114300" algn="r" defTabSz="622300">
            <a:lnSpc>
              <a:spcPct val="90000"/>
            </a:lnSpc>
            <a:spcBef>
              <a:spcPct val="0"/>
            </a:spcBef>
            <a:spcAft>
              <a:spcPct val="15000"/>
            </a:spcAft>
            <a:buChar char="•"/>
          </a:pPr>
          <a:r>
            <a:rPr lang="tr-TR" sz="1400" kern="1200" dirty="0"/>
            <a:t>Proje Kültürünün Geliştirilmesi</a:t>
          </a:r>
        </a:p>
        <a:p>
          <a:pPr marL="114300" lvl="1" indent="-114300" algn="r" defTabSz="622300">
            <a:lnSpc>
              <a:spcPct val="90000"/>
            </a:lnSpc>
            <a:spcBef>
              <a:spcPct val="0"/>
            </a:spcBef>
            <a:spcAft>
              <a:spcPct val="15000"/>
            </a:spcAft>
            <a:buChar char="•"/>
          </a:pPr>
          <a:r>
            <a:rPr lang="tr-TR" sz="1400" kern="1200" dirty="0"/>
            <a:t>Fiziksel Altyapının Güçlendirilmesi</a:t>
          </a:r>
          <a:endParaRPr lang="tr-TR" sz="700" kern="1200" dirty="0"/>
        </a:p>
      </dsp:txBody>
      <dsp:txXfrm>
        <a:off x="6478695" y="8104"/>
        <a:ext cx="2815723" cy="1165646"/>
      </dsp:txXfrm>
    </dsp:sp>
    <dsp:sp modelId="{AEC7A8E6-BA95-4F95-8B87-F02945A5A6C9}">
      <dsp:nvSpPr>
        <dsp:cNvPr id="0" name=""/>
        <dsp:cNvSpPr/>
      </dsp:nvSpPr>
      <dsp:spPr>
        <a:xfrm>
          <a:off x="1184915" y="-28145"/>
          <a:ext cx="4126076" cy="165087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tr-TR" sz="1100" b="0" kern="1200" dirty="0"/>
            <a:t>Eğitimin-öğretim faaliyetlerinin ulusal/uluslararası standartlara taşınması ve sürdürülebilir</a:t>
          </a:r>
        </a:p>
        <a:p>
          <a:pPr marL="57150" lvl="1" indent="-57150" algn="l" defTabSz="488950">
            <a:lnSpc>
              <a:spcPct val="90000"/>
            </a:lnSpc>
            <a:spcBef>
              <a:spcPct val="0"/>
            </a:spcBef>
            <a:spcAft>
              <a:spcPct val="15000"/>
            </a:spcAft>
            <a:buFont typeface="Arial" panose="020B0604020202020204" pitchFamily="34" charset="0"/>
            <a:buChar char="•"/>
          </a:pPr>
          <a:r>
            <a:rPr lang="tr-TR" sz="1100" b="0" kern="1200" dirty="0"/>
            <a:t>Araştırma ve geliştirme faaliyetlerinin güçlendirilmesi</a:t>
          </a:r>
        </a:p>
        <a:p>
          <a:pPr marL="57150" lvl="1" indent="-57150" algn="l" defTabSz="488950">
            <a:lnSpc>
              <a:spcPct val="90000"/>
            </a:lnSpc>
            <a:spcBef>
              <a:spcPct val="0"/>
            </a:spcBef>
            <a:spcAft>
              <a:spcPct val="15000"/>
            </a:spcAft>
            <a:buFont typeface="Arial" panose="020B0604020202020204" pitchFamily="34" charset="0"/>
            <a:buChar char="•"/>
          </a:pPr>
          <a:r>
            <a:rPr lang="tr-TR" sz="1100" b="0" kern="1200" dirty="0"/>
            <a:t>Paydaşlarla iletişim ve etkileşimin geliştirilmesi</a:t>
          </a:r>
        </a:p>
        <a:p>
          <a:pPr marL="57150" lvl="1" indent="-57150" algn="l" defTabSz="488950">
            <a:lnSpc>
              <a:spcPct val="90000"/>
            </a:lnSpc>
            <a:spcBef>
              <a:spcPct val="0"/>
            </a:spcBef>
            <a:spcAft>
              <a:spcPct val="15000"/>
            </a:spcAft>
            <a:buFont typeface="Arial" panose="020B0604020202020204" pitchFamily="34" charset="0"/>
            <a:buChar char="•"/>
          </a:pPr>
          <a:r>
            <a:rPr lang="tr-TR" sz="1100" b="0" kern="1200" dirty="0"/>
            <a:t>Kurumsal kültür ve altyapının güçlendirilmesi</a:t>
          </a:r>
          <a:r>
            <a:rPr lang="tr-TR" sz="1050" b="0" kern="1200" dirty="0"/>
            <a:t> </a:t>
          </a:r>
        </a:p>
      </dsp:txBody>
      <dsp:txXfrm>
        <a:off x="1221179" y="8119"/>
        <a:ext cx="2815725" cy="1165625"/>
      </dsp:txXfrm>
    </dsp:sp>
    <dsp:sp modelId="{FB6CF1E8-DF3B-43C2-84F2-A1A33D9F1DD2}">
      <dsp:nvSpPr>
        <dsp:cNvPr id="0" name=""/>
        <dsp:cNvSpPr/>
      </dsp:nvSpPr>
      <dsp:spPr>
        <a:xfrm>
          <a:off x="3048465" y="284935"/>
          <a:ext cx="2159462" cy="2159462"/>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PLANLAMA</a:t>
          </a:r>
        </a:p>
      </dsp:txBody>
      <dsp:txXfrm>
        <a:off x="3680957" y="917427"/>
        <a:ext cx="1526970" cy="1526970"/>
      </dsp:txXfrm>
    </dsp:sp>
    <dsp:sp modelId="{F35028A3-EB35-45F9-8A35-0F83DDC8DC10}">
      <dsp:nvSpPr>
        <dsp:cNvPr id="0" name=""/>
        <dsp:cNvSpPr/>
      </dsp:nvSpPr>
      <dsp:spPr>
        <a:xfrm rot="5400000">
          <a:off x="5307672" y="284935"/>
          <a:ext cx="2159462" cy="2159462"/>
        </a:xfrm>
        <a:prstGeom prst="pieWedg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UYGULAMA</a:t>
          </a:r>
          <a:endParaRPr lang="tr-TR" sz="1900" kern="1200" dirty="0"/>
        </a:p>
      </dsp:txBody>
      <dsp:txXfrm rot="-5400000">
        <a:off x="5307672" y="917427"/>
        <a:ext cx="1526970" cy="1526970"/>
      </dsp:txXfrm>
    </dsp:sp>
    <dsp:sp modelId="{0EC05F2B-78BD-4C04-96B0-290C1ED2533C}">
      <dsp:nvSpPr>
        <dsp:cNvPr id="0" name=""/>
        <dsp:cNvSpPr/>
      </dsp:nvSpPr>
      <dsp:spPr>
        <a:xfrm rot="10800000">
          <a:off x="5307672" y="2544142"/>
          <a:ext cx="2159462" cy="2159462"/>
        </a:xfrm>
        <a:prstGeom prst="pieWedg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KONTROL ET</a:t>
          </a:r>
        </a:p>
      </dsp:txBody>
      <dsp:txXfrm rot="10800000">
        <a:off x="5307672" y="2544142"/>
        <a:ext cx="1526970" cy="1526970"/>
      </dsp:txXfrm>
    </dsp:sp>
    <dsp:sp modelId="{75D91AE4-197D-4BD2-9D16-37D8E99062D3}">
      <dsp:nvSpPr>
        <dsp:cNvPr id="0" name=""/>
        <dsp:cNvSpPr/>
      </dsp:nvSpPr>
      <dsp:spPr>
        <a:xfrm rot="16200000">
          <a:off x="3048465" y="2544142"/>
          <a:ext cx="2159462" cy="2159462"/>
        </a:xfrm>
        <a:prstGeom prst="pieWedg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ÖNLEM AL</a:t>
          </a:r>
        </a:p>
      </dsp:txBody>
      <dsp:txXfrm rot="5400000">
        <a:off x="3680957" y="2544142"/>
        <a:ext cx="1526970" cy="1526970"/>
      </dsp:txXfrm>
    </dsp:sp>
    <dsp:sp modelId="{CC496434-4FB4-4BC7-9272-72E8B83935D2}">
      <dsp:nvSpPr>
        <dsp:cNvPr id="0" name=""/>
        <dsp:cNvSpPr/>
      </dsp:nvSpPr>
      <dsp:spPr>
        <a:xfrm>
          <a:off x="4885005" y="2045420"/>
          <a:ext cx="745588" cy="648337"/>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EB10ED-9D93-428D-BEF6-5D8E5D87C3A5}">
      <dsp:nvSpPr>
        <dsp:cNvPr id="0" name=""/>
        <dsp:cNvSpPr/>
      </dsp:nvSpPr>
      <dsp:spPr>
        <a:xfrm rot="10800000">
          <a:off x="4885005" y="2294781"/>
          <a:ext cx="745588" cy="648337"/>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016852-B1C6-8D92-21F6-5F7CA01A7CC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51C8CC1-9369-F5ED-0CA7-28294BF70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47EE99E-DC55-9664-0D9F-C6AB1F7505EF}"/>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5" name="Alt Bilgi Yer Tutucusu 4">
            <a:extLst>
              <a:ext uri="{FF2B5EF4-FFF2-40B4-BE49-F238E27FC236}">
                <a16:creationId xmlns:a16="http://schemas.microsoft.com/office/drawing/2014/main" id="{B3E8988A-9A1A-9E07-04D7-2F953369ED8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57A9E07-468E-D5D0-73C0-2605C779FC07}"/>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320502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7893C-E47B-5D12-E12B-B15DF55EA02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1CD561E-B7B4-B541-2ED7-7D5D7B9297F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29DA3F5-F269-B8C1-FBFF-8415C7AB16F3}"/>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5" name="Alt Bilgi Yer Tutucusu 4">
            <a:extLst>
              <a:ext uri="{FF2B5EF4-FFF2-40B4-BE49-F238E27FC236}">
                <a16:creationId xmlns:a16="http://schemas.microsoft.com/office/drawing/2014/main" id="{7D198F4C-07F6-CF02-8D72-717FA4F1C2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C09277-B6CD-84A8-79A9-5358A22DB116}"/>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2395288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1D8674F-A4AD-3BEF-205B-28FE546A81E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E3AA361-1DB0-B1D5-2F04-125E2B6E54E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718046-4570-9260-D1D0-A4A49BE1E21C}"/>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5" name="Alt Bilgi Yer Tutucusu 4">
            <a:extLst>
              <a:ext uri="{FF2B5EF4-FFF2-40B4-BE49-F238E27FC236}">
                <a16:creationId xmlns:a16="http://schemas.microsoft.com/office/drawing/2014/main" id="{86DA8EAD-1E8D-412A-2869-5DBA7CCBE3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2B243C-4B9F-7790-92B7-53D7CF1E3A9B}"/>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82013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9E9DC9-EC72-0978-AD22-B0452172B2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F980A01-B336-ABB1-7A85-6ACB71339DA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EC5772-557F-8D1A-9C9A-43481F47B7AB}"/>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5" name="Alt Bilgi Yer Tutucusu 4">
            <a:extLst>
              <a:ext uri="{FF2B5EF4-FFF2-40B4-BE49-F238E27FC236}">
                <a16:creationId xmlns:a16="http://schemas.microsoft.com/office/drawing/2014/main" id="{858152AB-AE12-C604-B4B4-028B4D49F6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9727B4-4184-1736-34C6-4CC53C2F907D}"/>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3686313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41E43B-E863-65D4-626B-3061AD26586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DD3567F-2C5F-376F-6F78-282168B109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CC96647-AFE6-C013-FBB0-6B234076F982}"/>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5" name="Alt Bilgi Yer Tutucusu 4">
            <a:extLst>
              <a:ext uri="{FF2B5EF4-FFF2-40B4-BE49-F238E27FC236}">
                <a16:creationId xmlns:a16="http://schemas.microsoft.com/office/drawing/2014/main" id="{F03051A9-44C9-EDFB-D33B-660CBE60D0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836B1D-974C-0260-2C7A-3D897E448E12}"/>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292229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B9E4F5-9CDF-5BCA-ACAB-24B4D8FADAF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00782B-0010-1A6E-66E6-C9CF751118D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CB31F61-8604-8268-AD7A-ACCE2EADCB8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78C9A6D-548C-27FF-BF33-29812918F9FE}"/>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6" name="Alt Bilgi Yer Tutucusu 5">
            <a:extLst>
              <a:ext uri="{FF2B5EF4-FFF2-40B4-BE49-F238E27FC236}">
                <a16:creationId xmlns:a16="http://schemas.microsoft.com/office/drawing/2014/main" id="{D6222B34-30DA-A8AE-62F2-E33BACF7DE3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E4D414-4E46-2C3E-CAA7-0C9955E4DE48}"/>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213513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991CAD-063A-2AE6-BF68-9224FADDC31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8C98B5D-C703-7FBF-E6A3-01B3F5E339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29066B1-FCA8-76C2-AED7-97CA041BE6A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F090E37-37C0-7929-3A6C-C9E23ADC8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AEC736D-E65A-8FD4-04A8-6CBEC4E502A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4D38EC0-F7DC-DEF2-D3E1-B265D6D4360A}"/>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8" name="Alt Bilgi Yer Tutucusu 7">
            <a:extLst>
              <a:ext uri="{FF2B5EF4-FFF2-40B4-BE49-F238E27FC236}">
                <a16:creationId xmlns:a16="http://schemas.microsoft.com/office/drawing/2014/main" id="{EA4B1A26-C717-5372-4C78-9E7B3C96B67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8641D23-B4EC-5EAE-5789-7BFD2B591AD6}"/>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344435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F5E6B0-B4AA-9823-A13D-EBF6AA6A6C9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5A7D15B-067F-4B1D-C741-AF6434668299}"/>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4" name="Alt Bilgi Yer Tutucusu 3">
            <a:extLst>
              <a:ext uri="{FF2B5EF4-FFF2-40B4-BE49-F238E27FC236}">
                <a16:creationId xmlns:a16="http://schemas.microsoft.com/office/drawing/2014/main" id="{AF1784C1-7A53-DAF9-2ACA-36C87B9391A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A443506-9073-B0DF-B2FB-6E0998B4787F}"/>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427196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2B22BE9-FD5C-235E-72C2-E68884C6719E}"/>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3" name="Alt Bilgi Yer Tutucusu 2">
            <a:extLst>
              <a:ext uri="{FF2B5EF4-FFF2-40B4-BE49-F238E27FC236}">
                <a16:creationId xmlns:a16="http://schemas.microsoft.com/office/drawing/2014/main" id="{2403BE09-3E49-22E9-9C0F-3CAC9888395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2FE968D-248D-44A2-E72E-7F5DA21DB6D1}"/>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408006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49DFFA-4DBA-4E6D-6144-73CF45FCDBD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C9FEDB8-D74B-D629-0157-396F82E307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3526DBA-D664-03CA-1BB1-14145EAF1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325294D-6FBD-27A9-2861-C5FD22B7DF59}"/>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6" name="Alt Bilgi Yer Tutucusu 5">
            <a:extLst>
              <a:ext uri="{FF2B5EF4-FFF2-40B4-BE49-F238E27FC236}">
                <a16:creationId xmlns:a16="http://schemas.microsoft.com/office/drawing/2014/main" id="{F32D3894-0FDC-2E21-3B4F-FD55E8A1FF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87ED48-76C2-7F11-430B-60511B0D5D48}"/>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384504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AECFDB-CA28-606C-1290-17E83A9A876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5C71C87-18A1-1580-AF0F-E38A0A9DE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873F9CD-7718-3772-746C-B67F66E30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B38DE5-E31C-6197-148E-363CCDDEFFD7}"/>
              </a:ext>
            </a:extLst>
          </p:cNvPr>
          <p:cNvSpPr>
            <a:spLocks noGrp="1"/>
          </p:cNvSpPr>
          <p:nvPr>
            <p:ph type="dt" sz="half" idx="10"/>
          </p:nvPr>
        </p:nvSpPr>
        <p:spPr/>
        <p:txBody>
          <a:bodyPr/>
          <a:lstStyle/>
          <a:p>
            <a:fld id="{E3DB5D6D-5A6C-497B-A3A3-58B58C31EC3B}" type="datetimeFigureOut">
              <a:rPr lang="tr-TR" smtClean="0"/>
              <a:t>16.12.2025</a:t>
            </a:fld>
            <a:endParaRPr lang="tr-TR"/>
          </a:p>
        </p:txBody>
      </p:sp>
      <p:sp>
        <p:nvSpPr>
          <p:cNvPr id="6" name="Alt Bilgi Yer Tutucusu 5">
            <a:extLst>
              <a:ext uri="{FF2B5EF4-FFF2-40B4-BE49-F238E27FC236}">
                <a16:creationId xmlns:a16="http://schemas.microsoft.com/office/drawing/2014/main" id="{4837032B-C686-695A-C772-E37A5258EC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19C7A73-B875-1A6C-7604-6CED318C8026}"/>
              </a:ext>
            </a:extLst>
          </p:cNvPr>
          <p:cNvSpPr>
            <a:spLocks noGrp="1"/>
          </p:cNvSpPr>
          <p:nvPr>
            <p:ph type="sldNum" sz="quarter" idx="12"/>
          </p:nvPr>
        </p:nvSpPr>
        <p:spPr/>
        <p:txBody>
          <a:bodyPr/>
          <a:lstStyle/>
          <a:p>
            <a:fld id="{DC4828ED-7C2B-425C-907C-09A6113B690B}" type="slidenum">
              <a:rPr lang="tr-TR" smtClean="0"/>
              <a:t>‹#›</a:t>
            </a:fld>
            <a:endParaRPr lang="tr-TR"/>
          </a:p>
        </p:txBody>
      </p:sp>
    </p:spTree>
    <p:extLst>
      <p:ext uri="{BB962C8B-B14F-4D97-AF65-F5344CB8AC3E}">
        <p14:creationId xmlns:p14="http://schemas.microsoft.com/office/powerpoint/2010/main" val="233853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2E6D2BF-6F30-42CC-28AF-113B17998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0D01ABD-5DD1-B737-8AFF-5DA64F35C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FD4EC6B-A17D-7067-7B91-F515702D2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DB5D6D-5A6C-497B-A3A3-58B58C31EC3B}" type="datetimeFigureOut">
              <a:rPr lang="tr-TR" smtClean="0"/>
              <a:t>16.12.2025</a:t>
            </a:fld>
            <a:endParaRPr lang="tr-TR"/>
          </a:p>
        </p:txBody>
      </p:sp>
      <p:sp>
        <p:nvSpPr>
          <p:cNvPr id="5" name="Alt Bilgi Yer Tutucusu 4">
            <a:extLst>
              <a:ext uri="{FF2B5EF4-FFF2-40B4-BE49-F238E27FC236}">
                <a16:creationId xmlns:a16="http://schemas.microsoft.com/office/drawing/2014/main" id="{838E96E8-6A75-3DED-B815-A6536C85EA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75E9A6E4-C0D5-FED6-350C-30883AACE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4828ED-7C2B-425C-907C-09A6113B690B}" type="slidenum">
              <a:rPr lang="tr-TR" smtClean="0"/>
              <a:t>‹#›</a:t>
            </a:fld>
            <a:endParaRPr lang="tr-TR"/>
          </a:p>
        </p:txBody>
      </p:sp>
    </p:spTree>
    <p:extLst>
      <p:ext uri="{BB962C8B-B14F-4D97-AF65-F5344CB8AC3E}">
        <p14:creationId xmlns:p14="http://schemas.microsoft.com/office/powerpoint/2010/main" val="106521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A937913-E8D6-14EC-76A5-82D0B3C3299F}"/>
              </a:ext>
            </a:extLst>
          </p:cNvPr>
          <p:cNvSpPr>
            <a:spLocks noGrp="1"/>
          </p:cNvSpPr>
          <p:nvPr>
            <p:ph type="title"/>
          </p:nvPr>
        </p:nvSpPr>
        <p:spPr>
          <a:xfrm>
            <a:off x="640080" y="383458"/>
            <a:ext cx="4368602" cy="5211097"/>
          </a:xfrm>
        </p:spPr>
        <p:txBody>
          <a:bodyPr anchor="b">
            <a:normAutofit/>
          </a:bodyPr>
          <a:lstStyle/>
          <a:p>
            <a:pPr marL="0" indent="0"/>
            <a:r>
              <a:rPr lang="tr-TR" sz="5400" b="1" dirty="0">
                <a:solidFill>
                  <a:srgbClr val="2C2926"/>
                </a:solidFill>
                <a:latin typeface="Bricolage Grotesque Semi Bold" pitchFamily="34" charset="0"/>
                <a:ea typeface="Bricolage Grotesque Semi Bold" pitchFamily="34" charset="-122"/>
                <a:cs typeface="Bricolage Grotesque Semi Bold" pitchFamily="34" charset="-120"/>
              </a:rPr>
              <a:t>Trabzon Üniversitesi</a:t>
            </a:r>
            <a:br>
              <a:rPr lang="tr-TR" sz="5400" b="1" dirty="0">
                <a:solidFill>
                  <a:srgbClr val="2C2926"/>
                </a:solidFill>
                <a:latin typeface="Bricolage Grotesque Semi Bold" pitchFamily="34" charset="0"/>
                <a:ea typeface="Bricolage Grotesque Semi Bold" pitchFamily="34" charset="-122"/>
                <a:cs typeface="Bricolage Grotesque Semi Bold" pitchFamily="34" charset="-120"/>
              </a:rPr>
            </a:br>
            <a:r>
              <a:rPr lang="en-US" sz="5400" b="1" dirty="0">
                <a:solidFill>
                  <a:srgbClr val="2C2926"/>
                </a:solidFill>
                <a:latin typeface="Bricolage Grotesque Semi Bold" pitchFamily="34" charset="0"/>
                <a:ea typeface="Bricolage Grotesque Semi Bold" pitchFamily="34" charset="-122"/>
                <a:cs typeface="Bricolage Grotesque Semi Bold" pitchFamily="34" charset="-120"/>
              </a:rPr>
              <a:t>Fatih </a:t>
            </a:r>
            <a:r>
              <a:rPr lang="en-US" sz="5400" b="1" dirty="0" err="1">
                <a:solidFill>
                  <a:srgbClr val="2C2926"/>
                </a:solidFill>
                <a:latin typeface="Bricolage Grotesque Semi Bold" pitchFamily="34" charset="0"/>
                <a:ea typeface="Bricolage Grotesque Semi Bold" pitchFamily="34" charset="-122"/>
                <a:cs typeface="Bricolage Grotesque Semi Bold" pitchFamily="34" charset="-120"/>
              </a:rPr>
              <a:t>Eğitim</a:t>
            </a:r>
            <a:r>
              <a:rPr lang="en-US" sz="5400" b="1" dirty="0">
                <a:solidFill>
                  <a:srgbClr val="2C2926"/>
                </a:solidFill>
                <a:latin typeface="Bricolage Grotesque Semi Bold" pitchFamily="34" charset="0"/>
                <a:ea typeface="Bricolage Grotesque Semi Bold" pitchFamily="34" charset="-122"/>
                <a:cs typeface="Bricolage Grotesque Semi Bold" pitchFamily="34" charset="-120"/>
              </a:rPr>
              <a:t> </a:t>
            </a:r>
            <a:r>
              <a:rPr lang="en-US" sz="5400" b="1" dirty="0" err="1">
                <a:solidFill>
                  <a:srgbClr val="2C2926"/>
                </a:solidFill>
                <a:latin typeface="Bricolage Grotesque Semi Bold" pitchFamily="34" charset="0"/>
                <a:ea typeface="Bricolage Grotesque Semi Bold" pitchFamily="34" charset="-122"/>
                <a:cs typeface="Bricolage Grotesque Semi Bold" pitchFamily="34" charset="-120"/>
              </a:rPr>
              <a:t>Fakültesi</a:t>
            </a:r>
            <a:r>
              <a:rPr lang="en-US" sz="5400" b="1" dirty="0">
                <a:solidFill>
                  <a:srgbClr val="2C2926"/>
                </a:solidFill>
                <a:latin typeface="Bricolage Grotesque Semi Bold" pitchFamily="34" charset="0"/>
                <a:ea typeface="Bricolage Grotesque Semi Bold" pitchFamily="34" charset="-122"/>
                <a:cs typeface="Bricolage Grotesque Semi Bold" pitchFamily="34" charset="-120"/>
              </a:rPr>
              <a:t> </a:t>
            </a:r>
            <a:br>
              <a:rPr lang="tr-TR" sz="5400" b="1" dirty="0">
                <a:solidFill>
                  <a:srgbClr val="2C2926"/>
                </a:solidFill>
                <a:latin typeface="Bricolage Grotesque Semi Bold" pitchFamily="34" charset="0"/>
                <a:ea typeface="Bricolage Grotesque Semi Bold" pitchFamily="34" charset="-122"/>
                <a:cs typeface="Bricolage Grotesque Semi Bold" pitchFamily="34" charset="-120"/>
              </a:rPr>
            </a:br>
            <a:r>
              <a:rPr lang="en-US" sz="5400" b="1" dirty="0">
                <a:solidFill>
                  <a:srgbClr val="2C2926"/>
                </a:solidFill>
                <a:latin typeface="Bricolage Grotesque Semi Bold" pitchFamily="34" charset="0"/>
                <a:ea typeface="Bricolage Grotesque Semi Bold" pitchFamily="34" charset="-122"/>
                <a:cs typeface="Bricolage Grotesque Semi Bold" pitchFamily="34" charset="-120"/>
              </a:rPr>
              <a:t>2025 </a:t>
            </a:r>
            <a:r>
              <a:rPr lang="tr-TR" sz="5400" b="1" dirty="0">
                <a:solidFill>
                  <a:srgbClr val="2C2926"/>
                </a:solidFill>
                <a:latin typeface="Bricolage Grotesque Semi Bold" pitchFamily="34" charset="0"/>
                <a:ea typeface="Bricolage Grotesque Semi Bold" pitchFamily="34" charset="-122"/>
                <a:cs typeface="Bricolage Grotesque Semi Bold" pitchFamily="34" charset="-120"/>
              </a:rPr>
              <a:t>Yılı </a:t>
            </a:r>
            <a:r>
              <a:rPr lang="en-US" sz="5400" b="1" dirty="0" err="1">
                <a:solidFill>
                  <a:srgbClr val="2C2926"/>
                </a:solidFill>
                <a:latin typeface="Bricolage Grotesque Semi Bold" pitchFamily="34" charset="0"/>
                <a:ea typeface="Bricolage Grotesque Semi Bold" pitchFamily="34" charset="-122"/>
                <a:cs typeface="Bricolage Grotesque Semi Bold" pitchFamily="34" charset="-120"/>
              </a:rPr>
              <a:t>Kalite</a:t>
            </a:r>
            <a:r>
              <a:rPr lang="en-US" sz="5400" b="1" dirty="0">
                <a:solidFill>
                  <a:srgbClr val="2C2926"/>
                </a:solidFill>
                <a:latin typeface="Bricolage Grotesque Semi Bold" pitchFamily="34" charset="0"/>
                <a:ea typeface="Bricolage Grotesque Semi Bold" pitchFamily="34" charset="-122"/>
                <a:cs typeface="Bricolage Grotesque Semi Bold" pitchFamily="34" charset="-120"/>
              </a:rPr>
              <a:t> </a:t>
            </a:r>
            <a:r>
              <a:rPr lang="en-US" sz="5400" b="1" dirty="0" err="1">
                <a:solidFill>
                  <a:srgbClr val="2C2926"/>
                </a:solidFill>
                <a:latin typeface="Bricolage Grotesque Semi Bold" pitchFamily="34" charset="0"/>
                <a:ea typeface="Bricolage Grotesque Semi Bold" pitchFamily="34" charset="-122"/>
                <a:cs typeface="Bricolage Grotesque Semi Bold" pitchFamily="34" charset="-120"/>
              </a:rPr>
              <a:t>Uygulamaları</a:t>
            </a:r>
            <a:endParaRPr lang="tr-TR" sz="5400" b="1"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dış mekan, bitki, pencere, bina içeren bir resim&#10;&#10;Yapay zeka tarafından oluşturulmuş içerik yanlış olabilir.">
            <a:extLst>
              <a:ext uri="{FF2B5EF4-FFF2-40B4-BE49-F238E27FC236}">
                <a16:creationId xmlns:a16="http://schemas.microsoft.com/office/drawing/2014/main" id="{78BD57EC-16E8-2122-6947-5A1398E01FA4}"/>
              </a:ext>
            </a:extLst>
          </p:cNvPr>
          <p:cNvPicPr>
            <a:picLocks noChangeAspect="1"/>
          </p:cNvPicPr>
          <p:nvPr/>
        </p:nvPicPr>
        <p:blipFill>
          <a:blip r:embed="rId2">
            <a:extLst>
              <a:ext uri="{28A0092B-C50C-407E-A947-70E740481C1C}">
                <a14:useLocalDpi xmlns:a14="http://schemas.microsoft.com/office/drawing/2010/main" val="0"/>
              </a:ext>
            </a:extLst>
          </a:blip>
          <a:srcRect l="7910" r="25137"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87544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B6CB18-F844-ADDA-A8FB-733F595B9E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1D4EC5-1522-D362-97D8-B8D6A9645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2E03E93-B2BE-7776-8F94-34E94335C9D4}"/>
              </a:ext>
            </a:extLst>
          </p:cNvPr>
          <p:cNvSpPr>
            <a:spLocks noGrp="1"/>
          </p:cNvSpPr>
          <p:nvPr>
            <p:ph type="title"/>
          </p:nvPr>
        </p:nvSpPr>
        <p:spPr>
          <a:xfrm>
            <a:off x="838200" y="365125"/>
            <a:ext cx="10515600" cy="1325563"/>
          </a:xfrm>
        </p:spPr>
        <p:txBody>
          <a:bodyPr>
            <a:normAutofit fontScale="90000"/>
          </a:bodyPr>
          <a:lstStyle/>
          <a:p>
            <a:pPr algn="r"/>
            <a:r>
              <a:rPr lang="tr-TR" dirty="0"/>
              <a:t> </a:t>
            </a:r>
            <a:r>
              <a:rPr lang="tr-TR" b="1" dirty="0"/>
              <a:t>A.1.5. Kamuoyunu bilgilendirme ve hesap verebilirlik </a:t>
            </a:r>
            <a:br>
              <a:rPr lang="tr-TR" dirty="0"/>
            </a:br>
            <a:r>
              <a:rPr lang="tr-TR" sz="1800" b="1" i="1" dirty="0"/>
              <a:t>PUAN: 4</a:t>
            </a:r>
            <a:endParaRPr lang="tr-TR" sz="1800" i="1" dirty="0"/>
          </a:p>
        </p:txBody>
      </p:sp>
      <p:sp>
        <p:nvSpPr>
          <p:cNvPr id="11" name="sketch line">
            <a:extLst>
              <a:ext uri="{FF2B5EF4-FFF2-40B4-BE49-F238E27FC236}">
                <a16:creationId xmlns:a16="http://schemas.microsoft.com/office/drawing/2014/main" id="{E2894EEE-93AE-7EEE-59BD-1F36F51B9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6250FE88-31EE-2C19-E784-C2C808FC1C6D}"/>
              </a:ext>
            </a:extLst>
          </p:cNvPr>
          <p:cNvGraphicFramePr>
            <a:graphicFrameLocks noGrp="1"/>
          </p:cNvGraphicFramePr>
          <p:nvPr>
            <p:ph idx="1"/>
            <p:extLst>
              <p:ext uri="{D42A27DB-BD31-4B8C-83A1-F6EECF244321}">
                <p14:modId xmlns:p14="http://schemas.microsoft.com/office/powerpoint/2010/main" val="2445129015"/>
              </p:ext>
            </p:extLst>
          </p:nvPr>
        </p:nvGraphicFramePr>
        <p:xfrm>
          <a:off x="403124" y="2228087"/>
          <a:ext cx="11533237" cy="4001220"/>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066178">
                  <a:extLst>
                    <a:ext uri="{9D8B030D-6E8A-4147-A177-3AD203B41FA5}">
                      <a16:colId xmlns:a16="http://schemas.microsoft.com/office/drawing/2014/main" val="252379472"/>
                    </a:ext>
                  </a:extLst>
                </a:gridCol>
                <a:gridCol w="2996037">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Fakülte internet sitesinde, sosyal medyada tüm faaliyetlerin güncel ve şeffaf bir biçimde paylaşılması planlanmıştır.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Fakülte, kamuoyunu bilgilendirme ve hesap verebilirlik ilkesi çerçevesinde, bir Fakülte Bülteni yayımlamayı planlamıştır.</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Etkinlikler, duyurular, gelişmeler internet sitesi ve sosyal medyada düzenli olarak kamuoyu ile birlikte paylaşılmaktadır.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Faaliyetlerin topluca sunulacağı bülten hazırlık aşamasındadır. Yıl sonunda paylaşılacaktır.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Birimlerin faaliyetlerini ve duyurularını paylaşıp paylaşmadığı düzenli olarak takip edilmektedir. </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Paylaşımların içeriği ve güncel olarak yapılması konusunda bilgilendirme yapılmıştır.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29904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857470-855F-5C0A-B2B3-87E1BA9D7A5D}"/>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E5CCA4-AA1B-B626-2ACA-85FA23B19DCA}"/>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7400" b="1" kern="1200">
                <a:solidFill>
                  <a:schemeClr val="tx1"/>
                </a:solidFill>
                <a:latin typeface="+mj-lt"/>
                <a:ea typeface="+mj-ea"/>
                <a:cs typeface="+mj-cs"/>
              </a:rPr>
              <a:t>A. LİDERLİK, YÖNETİŞİM ve KALİTE</a:t>
            </a:r>
            <a:endParaRPr lang="en-US" sz="7400" kern="120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E75BE709-9746-F032-54D2-D04B39C2AB72}"/>
              </a:ext>
            </a:extLst>
          </p:cNvPr>
          <p:cNvSpPr>
            <a:spLocks noGrp="1"/>
          </p:cNvSpPr>
          <p:nvPr>
            <p:ph type="body" idx="1"/>
          </p:nvPr>
        </p:nvSpPr>
        <p:spPr>
          <a:xfrm>
            <a:off x="965201" y="4582814"/>
            <a:ext cx="5925987" cy="1312657"/>
          </a:xfrm>
        </p:spPr>
        <p:txBody>
          <a:bodyPr vert="horz" lIns="91440" tIns="45720" rIns="91440" bIns="45720" rtlCol="0" anchor="t">
            <a:normAutofit/>
          </a:bodyPr>
          <a:lstStyle/>
          <a:p>
            <a:pPr algn="r"/>
            <a:r>
              <a:rPr lang="en-US" b="1" kern="1200" dirty="0">
                <a:solidFill>
                  <a:schemeClr val="tx1"/>
                </a:solidFill>
                <a:latin typeface="+mn-lt"/>
                <a:ea typeface="+mn-ea"/>
                <a:cs typeface="+mn-cs"/>
              </a:rPr>
              <a:t>A.2. </a:t>
            </a:r>
            <a:r>
              <a:rPr lang="en-US" b="1" kern="1200" dirty="0" err="1">
                <a:solidFill>
                  <a:schemeClr val="tx1"/>
                </a:solidFill>
                <a:latin typeface="+mn-lt"/>
                <a:ea typeface="+mn-ea"/>
                <a:cs typeface="+mn-cs"/>
              </a:rPr>
              <a:t>Misyon</a:t>
            </a:r>
            <a:r>
              <a:rPr lang="en-US" b="1" kern="1200" dirty="0">
                <a:solidFill>
                  <a:schemeClr val="tx1"/>
                </a:solidFill>
                <a:latin typeface="+mn-lt"/>
                <a:ea typeface="+mn-ea"/>
                <a:cs typeface="+mn-cs"/>
              </a:rPr>
              <a:t> </a:t>
            </a:r>
            <a:r>
              <a:rPr lang="en-US" b="1" kern="1200" dirty="0" err="1">
                <a:solidFill>
                  <a:schemeClr val="tx1"/>
                </a:solidFill>
                <a:latin typeface="+mn-lt"/>
                <a:ea typeface="+mn-ea"/>
                <a:cs typeface="+mn-cs"/>
              </a:rPr>
              <a:t>ve</a:t>
            </a:r>
            <a:r>
              <a:rPr lang="en-US" b="1" kern="1200" dirty="0">
                <a:solidFill>
                  <a:schemeClr val="tx1"/>
                </a:solidFill>
                <a:latin typeface="+mn-lt"/>
                <a:ea typeface="+mn-ea"/>
                <a:cs typeface="+mn-cs"/>
              </a:rPr>
              <a:t> </a:t>
            </a:r>
            <a:r>
              <a:rPr lang="en-US" b="1" kern="1200" dirty="0" err="1">
                <a:solidFill>
                  <a:schemeClr val="tx1"/>
                </a:solidFill>
                <a:latin typeface="+mn-lt"/>
                <a:ea typeface="+mn-ea"/>
                <a:cs typeface="+mn-cs"/>
              </a:rPr>
              <a:t>Stratejik</a:t>
            </a:r>
            <a:r>
              <a:rPr lang="en-US" b="1" kern="1200" dirty="0">
                <a:solidFill>
                  <a:schemeClr val="tx1"/>
                </a:solidFill>
                <a:latin typeface="+mn-lt"/>
                <a:ea typeface="+mn-ea"/>
                <a:cs typeface="+mn-cs"/>
              </a:rPr>
              <a:t> </a:t>
            </a:r>
            <a:r>
              <a:rPr lang="en-US" b="1" kern="1200" dirty="0" err="1">
                <a:solidFill>
                  <a:schemeClr val="tx1"/>
                </a:solidFill>
                <a:latin typeface="+mn-lt"/>
                <a:ea typeface="+mn-ea"/>
                <a:cs typeface="+mn-cs"/>
              </a:rPr>
              <a:t>Amaçlar</a:t>
            </a:r>
            <a:endParaRPr lang="en-US" b="1" kern="1200" dirty="0">
              <a:solidFill>
                <a:schemeClr val="tx1"/>
              </a:solidFill>
              <a:latin typeface="+mn-lt"/>
              <a:ea typeface="+mn-ea"/>
              <a:cs typeface="+mn-cs"/>
            </a:endParaRPr>
          </a:p>
        </p:txBody>
      </p:sp>
      <p:pic>
        <p:nvPicPr>
          <p:cNvPr id="35" name="Graphic 34" descr="Hiyerarşi">
            <a:extLst>
              <a:ext uri="{FF2B5EF4-FFF2-40B4-BE49-F238E27FC236}">
                <a16:creationId xmlns:a16="http://schemas.microsoft.com/office/drawing/2014/main" id="{2765DB39-A6B9-2686-E3C4-C4FCBC2D7F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141442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754ED1-6A22-DF36-C3F1-695BC2E7C1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CC75D7-16A8-9F50-EF69-60EAFBBAC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2909D86-D8DB-1C60-3662-029EE448CCCF}"/>
              </a:ext>
            </a:extLst>
          </p:cNvPr>
          <p:cNvSpPr>
            <a:spLocks noGrp="1"/>
          </p:cNvSpPr>
          <p:nvPr>
            <p:ph type="title"/>
          </p:nvPr>
        </p:nvSpPr>
        <p:spPr>
          <a:xfrm>
            <a:off x="838200" y="365125"/>
            <a:ext cx="10515600" cy="1325563"/>
          </a:xfrm>
        </p:spPr>
        <p:txBody>
          <a:bodyPr>
            <a:normAutofit/>
          </a:bodyPr>
          <a:lstStyle/>
          <a:p>
            <a:pPr algn="r"/>
            <a:r>
              <a:rPr lang="tr-TR" b="1" dirty="0"/>
              <a:t>A.2.1. Misyon, vizyon ve politikalar</a:t>
            </a:r>
            <a:br>
              <a:rPr lang="tr-TR" dirty="0"/>
            </a:br>
            <a:r>
              <a:rPr lang="tr-TR" sz="1600" b="1" i="1" dirty="0"/>
              <a:t>PUAN: 2</a:t>
            </a:r>
            <a:endParaRPr lang="tr-TR" sz="1600" i="1" dirty="0"/>
          </a:p>
        </p:txBody>
      </p:sp>
      <p:sp>
        <p:nvSpPr>
          <p:cNvPr id="11" name="sketch line">
            <a:extLst>
              <a:ext uri="{FF2B5EF4-FFF2-40B4-BE49-F238E27FC236}">
                <a16:creationId xmlns:a16="http://schemas.microsoft.com/office/drawing/2014/main" id="{07B37D27-6E5C-D65F-F638-AB0B4ACD8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F2664FB3-8256-2E38-778A-10968F516321}"/>
              </a:ext>
            </a:extLst>
          </p:cNvPr>
          <p:cNvGraphicFramePr>
            <a:graphicFrameLocks noGrp="1"/>
          </p:cNvGraphicFramePr>
          <p:nvPr>
            <p:ph idx="1"/>
            <p:extLst>
              <p:ext uri="{D42A27DB-BD31-4B8C-83A1-F6EECF244321}">
                <p14:modId xmlns:p14="http://schemas.microsoft.com/office/powerpoint/2010/main" val="860190733"/>
              </p:ext>
            </p:extLst>
          </p:nvPr>
        </p:nvGraphicFramePr>
        <p:xfrm>
          <a:off x="403124" y="2228087"/>
          <a:ext cx="10859236" cy="3948877"/>
        </p:xfrm>
        <a:graphic>
          <a:graphicData uri="http://schemas.openxmlformats.org/drawingml/2006/table">
            <a:tbl>
              <a:tblPr firstRow="1" bandRow="1">
                <a:tableStyleId>{8799B23B-EC83-4686-B30A-512413B5E67A}</a:tableStyleId>
              </a:tblPr>
              <a:tblGrid>
                <a:gridCol w="5366795">
                  <a:extLst>
                    <a:ext uri="{9D8B030D-6E8A-4147-A177-3AD203B41FA5}">
                      <a16:colId xmlns:a16="http://schemas.microsoft.com/office/drawing/2014/main" val="3469786666"/>
                    </a:ext>
                  </a:extLst>
                </a:gridCol>
                <a:gridCol w="5492441">
                  <a:extLst>
                    <a:ext uri="{9D8B030D-6E8A-4147-A177-3AD203B41FA5}">
                      <a16:colId xmlns:a16="http://schemas.microsoft.com/office/drawing/2014/main" val="252379472"/>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a:lnSpc>
                          <a:spcPct val="107000"/>
                        </a:lnSpc>
                        <a:spcAft>
                          <a:spcPts val="800"/>
                        </a:spcAft>
                        <a:buNone/>
                      </a:pPr>
                      <a:r>
                        <a:rPr lang="tr-TR" sz="24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Birim Danışma Kurulu oluşturulması ve misyon, vizyon ve politikaların güncellenmesi planlanmıştır. </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accent4">
                        <a:lumMod val="20000"/>
                        <a:lumOff val="80000"/>
                        <a:alpha val="20000"/>
                      </a:schemeClr>
                    </a:solidFill>
                  </a:tcPr>
                </a:tc>
                <a:tc>
                  <a:txBody>
                    <a:bodyPr/>
                    <a:lstStyle/>
                    <a:p>
                      <a:pPr>
                        <a:lnSpc>
                          <a:spcPct val="107000"/>
                        </a:lnSpc>
                        <a:spcAft>
                          <a:spcPts val="800"/>
                        </a:spcAft>
                        <a:buNone/>
                      </a:pPr>
                      <a:r>
                        <a:rPr lang="tr-TR" sz="24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Komisyon oluşturulmuş ve toplantı tarihi belirlenmiştir.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49949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F1E854-6523-9D2C-E4C6-33CA05B07AB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AC52C-5C6B-24D7-B5AB-956FB0861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21232D-0FD2-9550-7CBE-8D223DA83F4B}"/>
              </a:ext>
            </a:extLst>
          </p:cNvPr>
          <p:cNvSpPr>
            <a:spLocks noGrp="1"/>
          </p:cNvSpPr>
          <p:nvPr>
            <p:ph type="title"/>
          </p:nvPr>
        </p:nvSpPr>
        <p:spPr>
          <a:xfrm>
            <a:off x="838200" y="365125"/>
            <a:ext cx="10515600" cy="1325563"/>
          </a:xfrm>
        </p:spPr>
        <p:txBody>
          <a:bodyPr>
            <a:normAutofit/>
          </a:bodyPr>
          <a:lstStyle/>
          <a:p>
            <a:pPr algn="r"/>
            <a:r>
              <a:rPr lang="tr-TR" b="1" dirty="0"/>
              <a:t>A.2.2. Stratejik amaç ve hedefler</a:t>
            </a:r>
            <a:br>
              <a:rPr lang="tr-TR" dirty="0"/>
            </a:br>
            <a:r>
              <a:rPr lang="tr-TR" sz="1600" b="1" i="1" dirty="0"/>
              <a:t>PUAN: 2</a:t>
            </a:r>
            <a:endParaRPr lang="tr-TR" sz="1600" i="1" dirty="0"/>
          </a:p>
        </p:txBody>
      </p:sp>
      <p:sp>
        <p:nvSpPr>
          <p:cNvPr id="11" name="sketch line">
            <a:extLst>
              <a:ext uri="{FF2B5EF4-FFF2-40B4-BE49-F238E27FC236}">
                <a16:creationId xmlns:a16="http://schemas.microsoft.com/office/drawing/2014/main" id="{37765CB4-497D-2292-D81E-B4B9AB49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5DB98E49-AAA2-F152-622B-2EFE12770827}"/>
              </a:ext>
            </a:extLst>
          </p:cNvPr>
          <p:cNvGraphicFramePr>
            <a:graphicFrameLocks noGrp="1"/>
          </p:cNvGraphicFramePr>
          <p:nvPr>
            <p:ph idx="1"/>
            <p:extLst>
              <p:ext uri="{D42A27DB-BD31-4B8C-83A1-F6EECF244321}">
                <p14:modId xmlns:p14="http://schemas.microsoft.com/office/powerpoint/2010/main" val="3461286889"/>
              </p:ext>
            </p:extLst>
          </p:nvPr>
        </p:nvGraphicFramePr>
        <p:xfrm>
          <a:off x="403124" y="2228087"/>
          <a:ext cx="10859236" cy="3128921"/>
        </p:xfrm>
        <a:graphic>
          <a:graphicData uri="http://schemas.openxmlformats.org/drawingml/2006/table">
            <a:tbl>
              <a:tblPr firstRow="1" bandRow="1">
                <a:tableStyleId>{8799B23B-EC83-4686-B30A-512413B5E67A}</a:tableStyleId>
              </a:tblPr>
              <a:tblGrid>
                <a:gridCol w="5366795">
                  <a:extLst>
                    <a:ext uri="{9D8B030D-6E8A-4147-A177-3AD203B41FA5}">
                      <a16:colId xmlns:a16="http://schemas.microsoft.com/office/drawing/2014/main" val="3469786666"/>
                    </a:ext>
                  </a:extLst>
                </a:gridCol>
                <a:gridCol w="5492441">
                  <a:extLst>
                    <a:ext uri="{9D8B030D-6E8A-4147-A177-3AD203B41FA5}">
                      <a16:colId xmlns:a16="http://schemas.microsoft.com/office/drawing/2014/main" val="252379472"/>
                    </a:ext>
                  </a:extLst>
                </a:gridCol>
              </a:tblGrid>
              <a:tr h="468402">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660519">
                <a:tc>
                  <a:txBody>
                    <a:bodyPr/>
                    <a:lstStyle/>
                    <a:p>
                      <a:pPr>
                        <a:lnSpc>
                          <a:spcPct val="107000"/>
                        </a:lnSpc>
                        <a:spcAft>
                          <a:spcPts val="800"/>
                        </a:spcAft>
                        <a:buNone/>
                      </a:pPr>
                      <a:r>
                        <a:rPr lang="tr-TR" sz="24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Üniversite stratejik planı doğrultusunda fakülte stratejik planı oluşturulacaktır.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accent4">
                        <a:lumMod val="20000"/>
                        <a:lumOff val="80000"/>
                        <a:alpha val="20000"/>
                      </a:schemeClr>
                    </a:solidFill>
                  </a:tcPr>
                </a:tc>
                <a:tc>
                  <a:txBody>
                    <a:bodyPr/>
                    <a:lstStyle/>
                    <a:p>
                      <a:pPr>
                        <a:lnSpc>
                          <a:spcPct val="107000"/>
                        </a:lnSpc>
                        <a:spcAft>
                          <a:spcPts val="800"/>
                        </a:spcAft>
                        <a:buNone/>
                      </a:pPr>
                      <a:r>
                        <a:rPr lang="tr-TR" sz="24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 Yazım sürecine dair planlamalara başlanmıştır.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64325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546FA1-59ED-C88A-89E4-C42CF7B45B7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210067-F0FB-3E9E-5959-A3A62B056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0468FD9-E51A-2BDF-20A0-D1D1A77A365C}"/>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A.2.3. Performans yönetimi</a:t>
            </a:r>
            <a:br>
              <a:rPr lang="tr-TR" dirty="0"/>
            </a:br>
            <a:r>
              <a:rPr lang="tr-TR" sz="1600" b="1" dirty="0"/>
              <a:t>PUAN: 4</a:t>
            </a:r>
            <a:endParaRPr lang="tr-TR" sz="1600" i="1" dirty="0"/>
          </a:p>
        </p:txBody>
      </p:sp>
      <p:sp>
        <p:nvSpPr>
          <p:cNvPr id="11" name="sketch line">
            <a:extLst>
              <a:ext uri="{FF2B5EF4-FFF2-40B4-BE49-F238E27FC236}">
                <a16:creationId xmlns:a16="http://schemas.microsoft.com/office/drawing/2014/main" id="{D91BA486-9D11-F8ED-AED4-FEDFC4CD9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199A8D2E-AB38-4A16-8744-6F906FB9BEFC}"/>
              </a:ext>
            </a:extLst>
          </p:cNvPr>
          <p:cNvGraphicFramePr>
            <a:graphicFrameLocks noGrp="1"/>
          </p:cNvGraphicFramePr>
          <p:nvPr>
            <p:ph idx="1"/>
            <p:extLst>
              <p:ext uri="{D42A27DB-BD31-4B8C-83A1-F6EECF244321}">
                <p14:modId xmlns:p14="http://schemas.microsoft.com/office/powerpoint/2010/main" val="93118811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788221">
                  <a:extLst>
                    <a:ext uri="{9D8B030D-6E8A-4147-A177-3AD203B41FA5}">
                      <a16:colId xmlns:a16="http://schemas.microsoft.com/office/drawing/2014/main" val="252379472"/>
                    </a:ext>
                  </a:extLst>
                </a:gridCol>
                <a:gridCol w="2526890">
                  <a:extLst>
                    <a:ext uri="{9D8B030D-6E8A-4147-A177-3AD203B41FA5}">
                      <a16:colId xmlns:a16="http://schemas.microsoft.com/office/drawing/2014/main" val="3990807081"/>
                    </a:ext>
                  </a:extLst>
                </a:gridCol>
                <a:gridCol w="2222090">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Akademik kurullar ve durum değerlendirme toplantılarının yapılması planlanmıştır.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Akademik başarıların ödüllendirilmesi planlanmıştır.</a:t>
                      </a:r>
                    </a:p>
                    <a:p>
                      <a:pPr>
                        <a:lnSpc>
                          <a:spcPct val="150000"/>
                        </a:lnSpc>
                      </a:pP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Akademik kurul ve durum değerlendirme toplantıları yapılmıştır.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Akademisyenlerimizin ve öğrencilerimizin başarı için teşekkür belgesi takdimi yapılmıştır. Ayrıca sosyal medyada/internet sayfasında bu başarılar paylaşılarak hem akademisyenlerimiz hem de öğrencilerimiz onore edilmiştir.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Akademik performans verileri incelenmiş eksiklikler tespit edilmiştir.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Çalışma ortamları iyileştirilmiş, ödüllendirme süreçleri yaygınlaştırılmıştır.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87853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1174FE-4031-D5D1-24F6-85312AD5DA28}"/>
            </a:ext>
          </a:extLst>
        </p:cNvPr>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Triangle 6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40F5E5C-8FD3-B470-5361-C4DDD5DBD1E0}"/>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7400" b="1" kern="1200">
                <a:solidFill>
                  <a:schemeClr val="tx1"/>
                </a:solidFill>
                <a:latin typeface="+mj-lt"/>
                <a:ea typeface="+mj-ea"/>
                <a:cs typeface="+mj-cs"/>
              </a:rPr>
              <a:t>A. LİDERLİK, YÖNETİŞİM ve KALİTE</a:t>
            </a:r>
            <a:endParaRPr lang="en-US" sz="7400" kern="120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13B6533C-7B75-E5EB-616F-9414C47A51BA}"/>
              </a:ext>
            </a:extLst>
          </p:cNvPr>
          <p:cNvSpPr>
            <a:spLocks noGrp="1"/>
          </p:cNvSpPr>
          <p:nvPr>
            <p:ph type="body" idx="1"/>
          </p:nvPr>
        </p:nvSpPr>
        <p:spPr>
          <a:xfrm>
            <a:off x="965201" y="4582814"/>
            <a:ext cx="5925987" cy="1312657"/>
          </a:xfrm>
        </p:spPr>
        <p:txBody>
          <a:bodyPr vert="horz" lIns="91440" tIns="45720" rIns="91440" bIns="45720" rtlCol="0" anchor="t">
            <a:normAutofit/>
          </a:bodyPr>
          <a:lstStyle/>
          <a:p>
            <a:pPr algn="r"/>
            <a:r>
              <a:rPr lang="en-US" b="1" kern="1200">
                <a:solidFill>
                  <a:schemeClr val="tx1"/>
                </a:solidFill>
                <a:latin typeface="+mn-lt"/>
                <a:ea typeface="+mn-ea"/>
                <a:cs typeface="+mn-cs"/>
              </a:rPr>
              <a:t>A.3. Yönetim Sistemleri </a:t>
            </a:r>
          </a:p>
        </p:txBody>
      </p:sp>
      <p:pic>
        <p:nvPicPr>
          <p:cNvPr id="35" name="Graphic 34" descr="Hiyerarşi">
            <a:extLst>
              <a:ext uri="{FF2B5EF4-FFF2-40B4-BE49-F238E27FC236}">
                <a16:creationId xmlns:a16="http://schemas.microsoft.com/office/drawing/2014/main" id="{9F4438A0-6E33-C74C-D8B1-943C33EE5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153395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5D0DE9-FAF6-2D8C-7032-2391924F39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91AEB9-355E-5C36-0CA3-AB20A06ED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D5C4C95-E792-1C06-3F76-43011D60B792}"/>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A.3.1. Bilgi yönetim sistemi</a:t>
            </a:r>
            <a:br>
              <a:rPr lang="tr-TR" dirty="0"/>
            </a:br>
            <a:r>
              <a:rPr lang="tr-TR" sz="1600" b="1" i="1" dirty="0"/>
              <a:t>PUAN: 3</a:t>
            </a:r>
            <a:endParaRPr lang="tr-TR" sz="1600" i="1" dirty="0"/>
          </a:p>
        </p:txBody>
      </p:sp>
      <p:sp>
        <p:nvSpPr>
          <p:cNvPr id="11" name="sketch line">
            <a:extLst>
              <a:ext uri="{FF2B5EF4-FFF2-40B4-BE49-F238E27FC236}">
                <a16:creationId xmlns:a16="http://schemas.microsoft.com/office/drawing/2014/main" id="{AA3B1EA2-F8F4-7252-325D-AAABCE691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8C1DF0B2-A7B4-0EC0-B4FB-7E4D62C81893}"/>
              </a:ext>
            </a:extLst>
          </p:cNvPr>
          <p:cNvGraphicFramePr>
            <a:graphicFrameLocks noGrp="1"/>
          </p:cNvGraphicFramePr>
          <p:nvPr>
            <p:ph idx="1"/>
            <p:extLst>
              <p:ext uri="{D42A27DB-BD31-4B8C-83A1-F6EECF244321}">
                <p14:modId xmlns:p14="http://schemas.microsoft.com/office/powerpoint/2010/main" val="37219890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066178">
                  <a:extLst>
                    <a:ext uri="{9D8B030D-6E8A-4147-A177-3AD203B41FA5}">
                      <a16:colId xmlns:a16="http://schemas.microsoft.com/office/drawing/2014/main" val="252379472"/>
                    </a:ext>
                  </a:extLst>
                </a:gridCol>
                <a:gridCol w="2996037">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a:lnSpc>
                          <a:spcPct val="150000"/>
                        </a:lnSpc>
                      </a:pPr>
                      <a:r>
                        <a:rPr lang="tr-TR" sz="1600" kern="1200" dirty="0">
                          <a:solidFill>
                            <a:schemeClr val="tx1"/>
                          </a:solidFill>
                          <a:effectLst/>
                          <a:latin typeface="+mn-lt"/>
                          <a:ea typeface="+mn-ea"/>
                          <a:cs typeface="+mn-cs"/>
                        </a:rPr>
                        <a:t>1) Fiziki belgelerin arşivlenmesi amacıyla Arşiv odasının kullanımı, sınav evraklarının dijital kopyalarının arşivlenmesi ve resmi yazışmaların saklanma yeri ile UBYS sisteminde muhafaza edilecek belgeler belirlenmiştir.</a:t>
                      </a:r>
                      <a:endParaRPr lang="tr-TR" sz="12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Sınav evrakları Arşiv odasında, sınav örneklerini birimlere tahsis edilmiş kullanıcısı sınırlanmış bilgisayarlarda, resmi yazışmalar Sekreterlikte saklanmış ve belirlenen belgeler UBYS sistemine yüklenmiştir.</a:t>
                      </a:r>
                      <a:endParaRPr lang="tr-TR" sz="1600" dirty="0"/>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Belgeler yeniden düzenlenen Arşiv odasında, birimlerdeki komisyonların kontrolünden sonra imza karşılığı alınmıştır. Komisyon ayrıca program bazlı örnek evrakları dijital olarak kayıt altına almakta ve süreci takip etmektedir. </a:t>
                      </a:r>
                      <a:endParaRPr lang="tr-TR" sz="1600" dirty="0"/>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Gelen evraklar için etiket ve protokol sistemlerinin oluşturulup bu konuda bilgilendirme yapılması.</a:t>
                      </a:r>
                      <a:endParaRPr lang="tr-TR" sz="16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52451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411503-81FF-B817-8110-DA528A8068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54B6BA-5BA8-FA45-F904-B2E448A3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EE8688A-3D4D-C465-DEA3-A233E6E26684}"/>
              </a:ext>
            </a:extLst>
          </p:cNvPr>
          <p:cNvSpPr>
            <a:spLocks noGrp="1"/>
          </p:cNvSpPr>
          <p:nvPr>
            <p:ph type="title"/>
          </p:nvPr>
        </p:nvSpPr>
        <p:spPr>
          <a:xfrm>
            <a:off x="838200" y="365125"/>
            <a:ext cx="10515600" cy="1325563"/>
          </a:xfrm>
        </p:spPr>
        <p:txBody>
          <a:bodyPr>
            <a:normAutofit/>
          </a:bodyPr>
          <a:lstStyle/>
          <a:p>
            <a:pPr algn="r"/>
            <a:r>
              <a:rPr lang="tr-TR" b="1" dirty="0"/>
              <a:t>A.3.2. İnsan kaynakları yönetimi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CF14BA5B-E973-0A33-13D9-301454227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61C97A2B-A851-6633-C452-D12A635ECB56}"/>
              </a:ext>
            </a:extLst>
          </p:cNvPr>
          <p:cNvGraphicFramePr>
            <a:graphicFrameLocks noGrp="1"/>
          </p:cNvGraphicFramePr>
          <p:nvPr>
            <p:ph idx="1"/>
            <p:extLst>
              <p:ext uri="{D42A27DB-BD31-4B8C-83A1-F6EECF244321}">
                <p14:modId xmlns:p14="http://schemas.microsoft.com/office/powerpoint/2010/main" val="3584506284"/>
              </p:ext>
            </p:extLst>
          </p:nvPr>
        </p:nvGraphicFramePr>
        <p:xfrm>
          <a:off x="403124" y="2228087"/>
          <a:ext cx="11533237" cy="4549860"/>
        </p:xfrm>
        <a:graphic>
          <a:graphicData uri="http://schemas.openxmlformats.org/drawingml/2006/table">
            <a:tbl>
              <a:tblPr firstRow="1" bandRow="1">
                <a:tableStyleId>{8799B23B-EC83-4686-B30A-512413B5E67A}</a:tableStyleId>
              </a:tblPr>
              <a:tblGrid>
                <a:gridCol w="3205315">
                  <a:extLst>
                    <a:ext uri="{9D8B030D-6E8A-4147-A177-3AD203B41FA5}">
                      <a16:colId xmlns:a16="http://schemas.microsoft.com/office/drawing/2014/main" val="3469786666"/>
                    </a:ext>
                  </a:extLst>
                </a:gridCol>
                <a:gridCol w="3008671">
                  <a:extLst>
                    <a:ext uri="{9D8B030D-6E8A-4147-A177-3AD203B41FA5}">
                      <a16:colId xmlns:a16="http://schemas.microsoft.com/office/drawing/2014/main" val="252379472"/>
                    </a:ext>
                  </a:extLst>
                </a:gridCol>
                <a:gridCol w="2844265">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400" kern="1200" dirty="0">
                          <a:solidFill>
                            <a:schemeClr val="tx1"/>
                          </a:solidFill>
                          <a:effectLst/>
                          <a:latin typeface="+mn-lt"/>
                          <a:ea typeface="+mn-ea"/>
                          <a:cs typeface="+mn-cs"/>
                        </a:rPr>
                        <a:t>1) 2025 yılı için tüm görevler gözden geçirip dengeli iş yükü dağılımları planlandı. </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2)İş sağlığı ve güvenliği eğitimi verilmesi plandı.</a:t>
                      </a:r>
                    </a:p>
                    <a:p>
                      <a:endParaRPr lang="tr-TR" sz="1400" kern="1200" dirty="0">
                        <a:solidFill>
                          <a:schemeClr val="tx1"/>
                        </a:solidFill>
                        <a:effectLst/>
                        <a:latin typeface="+mn-lt"/>
                        <a:ea typeface="+mn-ea"/>
                        <a:cs typeface="+mn-cs"/>
                      </a:endParaRPr>
                    </a:p>
                    <a:p>
                      <a:r>
                        <a:rPr lang="tr-TR" sz="1400" kern="1200" dirty="0">
                          <a:solidFill>
                            <a:schemeClr val="tx1"/>
                          </a:solidFill>
                          <a:effectLst/>
                          <a:latin typeface="+mn-lt"/>
                          <a:ea typeface="+mn-ea"/>
                          <a:cs typeface="+mn-cs"/>
                        </a:rPr>
                        <a:t>3) Verimi artırma amaçlı periyodik değerlendirme toplantılarının yapılması plandı. </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4) Akademik kadro ihtiyaçlarının bölümlerden gelen talepler ile belirlenmesi planı yapıldı.</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5) İdari personel eksikliği giderme amaçlı taleplerin oluşturulması planlandı.</a:t>
                      </a:r>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Tüm görev yükleri gözden geçirilerek adil görev paylaşımı yapıldı.</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İş sağlığı ve güvenliği eğitimi verilmesi sağlandı.</a:t>
                      </a:r>
                    </a:p>
                    <a:p>
                      <a:r>
                        <a:rPr lang="tr-TR" sz="1400" kern="1200" dirty="0">
                          <a:solidFill>
                            <a:schemeClr val="tx1"/>
                          </a:solidFill>
                          <a:effectLst/>
                          <a:latin typeface="+mn-lt"/>
                          <a:ea typeface="+mn-ea"/>
                          <a:cs typeface="+mn-cs"/>
                        </a:rPr>
                        <a:t>3) Periyodik değerlendirme toplantıları yapılarak süreçler gözden geçirildi.</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4) Akademik kadro talepleri toplandı.</a:t>
                      </a:r>
                    </a:p>
                    <a:p>
                      <a:r>
                        <a:rPr lang="tr-TR" sz="1400" kern="1200" dirty="0">
                          <a:solidFill>
                            <a:schemeClr val="tx1"/>
                          </a:solidFill>
                          <a:effectLst/>
                          <a:latin typeface="+mn-lt"/>
                          <a:ea typeface="+mn-ea"/>
                          <a:cs typeface="+mn-cs"/>
                        </a:rPr>
                        <a:t>5) Rektörlükten idari personel talep edildi. </a:t>
                      </a:r>
                    </a:p>
                    <a:p>
                      <a:endParaRPr lang="tr-TR" sz="1400" dirty="0"/>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Görev dağılımları konuşunda görüşler soruldu ve süreç kontrol edildi.</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Eğitimin sonrası yapılan iş ve işlemlerde etkinlik kontrolü yapıldı.</a:t>
                      </a:r>
                    </a:p>
                    <a:p>
                      <a:r>
                        <a:rPr lang="tr-TR" sz="1400" kern="1200" dirty="0">
                          <a:solidFill>
                            <a:schemeClr val="tx1"/>
                          </a:solidFill>
                          <a:effectLst/>
                          <a:latin typeface="+mn-lt"/>
                          <a:ea typeface="+mn-ea"/>
                          <a:cs typeface="+mn-cs"/>
                        </a:rPr>
                        <a:t>3) Memnuniyet anketleri yapıldı.</a:t>
                      </a:r>
                    </a:p>
                    <a:p>
                      <a:r>
                        <a:rPr lang="tr-TR" sz="1400" kern="1200" dirty="0">
                          <a:solidFill>
                            <a:schemeClr val="tx1"/>
                          </a:solidFill>
                          <a:effectLst/>
                          <a:latin typeface="+mn-lt"/>
                          <a:ea typeface="+mn-ea"/>
                          <a:cs typeface="+mn-cs"/>
                        </a:rPr>
                        <a:t>4) Süreç takibi yapılıyor.</a:t>
                      </a:r>
                    </a:p>
                    <a:p>
                      <a:endParaRPr lang="tr-TR" sz="1400" dirty="0"/>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Görev dağılımları gerektiğinde yeniden yapıldı, eksilikler giderildi.</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İş sağlığı güvenliğine risk teşkil edecek durumlar için önlemler alındı ve eğitimlerin tekrarı sağlanacak.</a:t>
                      </a:r>
                      <a:endParaRPr lang="tr-TR" sz="14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87937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20445C-74D6-53B0-93CA-3404CC7D28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BC9A0-EE74-2C8A-FD9D-1E02EF578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652026-A081-D659-BF13-5E5664187F86}"/>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A.3.3. Finansal yönetim</a:t>
            </a:r>
            <a:br>
              <a:rPr lang="tr-TR" dirty="0"/>
            </a:br>
            <a:r>
              <a:rPr lang="tr-TR" sz="1600" b="1" dirty="0"/>
              <a:t>PUAN:4</a:t>
            </a:r>
            <a:r>
              <a:rPr lang="tr-TR" b="1" dirty="0"/>
              <a:t> </a:t>
            </a:r>
            <a:endParaRPr lang="tr-TR" sz="1600" i="1" dirty="0"/>
          </a:p>
        </p:txBody>
      </p:sp>
      <p:sp>
        <p:nvSpPr>
          <p:cNvPr id="11" name="sketch line">
            <a:extLst>
              <a:ext uri="{FF2B5EF4-FFF2-40B4-BE49-F238E27FC236}">
                <a16:creationId xmlns:a16="http://schemas.microsoft.com/office/drawing/2014/main" id="{13AC2A80-1566-BFCF-4B0F-3A3E6B980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B6EEB50C-364B-61AE-E2F8-7A9EDAE6D1EB}"/>
              </a:ext>
            </a:extLst>
          </p:cNvPr>
          <p:cNvGraphicFramePr>
            <a:graphicFrameLocks noGrp="1"/>
          </p:cNvGraphicFramePr>
          <p:nvPr>
            <p:ph idx="1"/>
            <p:extLst>
              <p:ext uri="{D42A27DB-BD31-4B8C-83A1-F6EECF244321}">
                <p14:modId xmlns:p14="http://schemas.microsoft.com/office/powerpoint/2010/main" val="646465553"/>
              </p:ext>
            </p:extLst>
          </p:nvPr>
        </p:nvGraphicFramePr>
        <p:xfrm>
          <a:off x="403124" y="2228087"/>
          <a:ext cx="11533237" cy="2522271"/>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066178">
                  <a:extLst>
                    <a:ext uri="{9D8B030D-6E8A-4147-A177-3AD203B41FA5}">
                      <a16:colId xmlns:a16="http://schemas.microsoft.com/office/drawing/2014/main" val="252379472"/>
                    </a:ext>
                  </a:extLst>
                </a:gridCol>
                <a:gridCol w="2996037">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377586">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144685">
                <a:tc>
                  <a:txBody>
                    <a:bodyPr/>
                    <a:lstStyle/>
                    <a:p>
                      <a:pPr>
                        <a:lnSpc>
                          <a:spcPct val="150000"/>
                        </a:lnSpc>
                      </a:pPr>
                      <a:r>
                        <a:rPr lang="tr-TR" sz="1800" kern="1200" dirty="0">
                          <a:solidFill>
                            <a:schemeClr val="tx1"/>
                          </a:solidFill>
                          <a:effectLst/>
                          <a:latin typeface="+mn-lt"/>
                          <a:ea typeface="+mn-ea"/>
                          <a:cs typeface="+mn-cs"/>
                        </a:rPr>
                        <a:t>1) İhtiyaçlar planlanarak gerekeli ödenek taleplerinin yapılması.</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effectLst/>
                          <a:latin typeface="+mn-lt"/>
                          <a:ea typeface="+mn-ea"/>
                          <a:cs typeface="+mn-cs"/>
                        </a:rPr>
                        <a:t>1) Periyodik ödenek talepleri ihtiyaçlar doğrultusunda yapıldı. </a:t>
                      </a:r>
                    </a:p>
                    <a:p>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Talep edilen ödeneklerin amaçlar doğrultusunda kullanıldığı kontrol edildi.</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Zaman planlamasında iyileştirme yapılacak. </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68403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9C8BFC-285B-08CA-2A83-B7FEC11D884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946BD8-3BDD-903F-C003-45FBBBAD8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DE85DFB-6781-785C-4DB8-2686FD37A30F}"/>
              </a:ext>
            </a:extLst>
          </p:cNvPr>
          <p:cNvSpPr>
            <a:spLocks noGrp="1"/>
          </p:cNvSpPr>
          <p:nvPr>
            <p:ph type="title"/>
          </p:nvPr>
        </p:nvSpPr>
        <p:spPr>
          <a:xfrm>
            <a:off x="838200" y="365125"/>
            <a:ext cx="10515600" cy="1325563"/>
          </a:xfrm>
        </p:spPr>
        <p:txBody>
          <a:bodyPr>
            <a:normAutofit/>
          </a:bodyPr>
          <a:lstStyle/>
          <a:p>
            <a:pPr algn="r"/>
            <a:r>
              <a:rPr lang="tr-TR" b="1" dirty="0"/>
              <a:t>A.3.4. Süreç yönetimi</a:t>
            </a:r>
            <a:br>
              <a:rPr lang="tr-TR" dirty="0"/>
            </a:br>
            <a:r>
              <a:rPr lang="tr-TR" sz="1600" b="1" i="1" dirty="0"/>
              <a:t>PUAN: 2</a:t>
            </a:r>
            <a:endParaRPr lang="tr-TR" sz="1600" i="1" dirty="0"/>
          </a:p>
        </p:txBody>
      </p:sp>
      <p:sp>
        <p:nvSpPr>
          <p:cNvPr id="11" name="sketch line">
            <a:extLst>
              <a:ext uri="{FF2B5EF4-FFF2-40B4-BE49-F238E27FC236}">
                <a16:creationId xmlns:a16="http://schemas.microsoft.com/office/drawing/2014/main" id="{98F63318-FB3E-3003-F55A-1352AD476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4EE38FFC-6C53-AB3A-E4A5-857D67243514}"/>
              </a:ext>
            </a:extLst>
          </p:cNvPr>
          <p:cNvGraphicFramePr>
            <a:graphicFrameLocks noGrp="1"/>
          </p:cNvGraphicFramePr>
          <p:nvPr>
            <p:ph idx="1"/>
            <p:extLst>
              <p:ext uri="{D42A27DB-BD31-4B8C-83A1-F6EECF244321}">
                <p14:modId xmlns:p14="http://schemas.microsoft.com/office/powerpoint/2010/main" val="1265519061"/>
              </p:ext>
            </p:extLst>
          </p:nvPr>
        </p:nvGraphicFramePr>
        <p:xfrm>
          <a:off x="403124" y="2228087"/>
          <a:ext cx="11533237" cy="4275540"/>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066178">
                  <a:extLst>
                    <a:ext uri="{9D8B030D-6E8A-4147-A177-3AD203B41FA5}">
                      <a16:colId xmlns:a16="http://schemas.microsoft.com/office/drawing/2014/main" val="252379472"/>
                    </a:ext>
                  </a:extLst>
                </a:gridCol>
                <a:gridCol w="2996037">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Tüm akademik süreçlerin yönetimi ve iş akışları üniversite akademik takvimine göre yıl içerisinde belirlenerek yürütülmesi planlanmıştır.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Fakültenin ve bölümlerin faaliyet alanlarına giren konularda süreçlerin tanımlanıp </a:t>
                      </a:r>
                      <a:r>
                        <a:rPr lang="tr-TR" sz="1800" kern="1200" dirty="0" err="1">
                          <a:solidFill>
                            <a:schemeClr val="tx1"/>
                          </a:solidFill>
                          <a:effectLst/>
                          <a:latin typeface="+mn-lt"/>
                          <a:ea typeface="+mn-ea"/>
                          <a:cs typeface="+mn-cs"/>
                        </a:rPr>
                        <a:t>şemalandırılması</a:t>
                      </a:r>
                      <a:r>
                        <a:rPr lang="tr-TR" sz="1800" kern="1200" dirty="0">
                          <a:solidFill>
                            <a:schemeClr val="tx1"/>
                          </a:solidFill>
                          <a:effectLst/>
                          <a:latin typeface="+mn-lt"/>
                          <a:ea typeface="+mn-ea"/>
                          <a:cs typeface="+mn-cs"/>
                        </a:rPr>
                        <a:t> planlanmıştır.</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Tüm akademik süreçlerin yönetimi ve iş akışları üniversite akademik takvimine göre yıl içerisinde belirlenerek yürütülmektedir.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Fakültenin ve bölümlerin faaliyet alanlarına giren konularda süreçler tanımlanıp </a:t>
                      </a:r>
                      <a:r>
                        <a:rPr lang="tr-TR" sz="1800" kern="1200" dirty="0" err="1">
                          <a:solidFill>
                            <a:schemeClr val="tx1"/>
                          </a:solidFill>
                          <a:effectLst/>
                          <a:latin typeface="+mn-lt"/>
                          <a:ea typeface="+mn-ea"/>
                          <a:cs typeface="+mn-cs"/>
                        </a:rPr>
                        <a:t>şemalandırılarak</a:t>
                      </a:r>
                      <a:r>
                        <a:rPr lang="tr-TR" sz="1800" kern="1200" dirty="0">
                          <a:solidFill>
                            <a:schemeClr val="tx1"/>
                          </a:solidFill>
                          <a:effectLst/>
                          <a:latin typeface="+mn-lt"/>
                          <a:ea typeface="+mn-ea"/>
                          <a:cs typeface="+mn-cs"/>
                        </a:rPr>
                        <a:t> sunulmuştur.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İş takipleri için “Süreli İş Takibi Formu” oluşturulmuştur. Bu formda gecikmeleri azaltacak şekilde uyarı sistemleri oluşturulmuş ve aksaklıklar en aza indirgenmiştir. Bu mekanizmanın tüm birimler tarafından senkronize takibi yapılmaktadır.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Sistemin çalışma performansı takip edilir.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19650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4D58CF1-CF65-D808-0200-50239C5952F0}"/>
              </a:ext>
            </a:extLst>
          </p:cNvPr>
          <p:cNvSpPr>
            <a:spLocks noGrp="1"/>
          </p:cNvSpPr>
          <p:nvPr>
            <p:ph type="title"/>
          </p:nvPr>
        </p:nvSpPr>
        <p:spPr>
          <a:xfrm>
            <a:off x="447040" y="1153572"/>
            <a:ext cx="3440194" cy="4461163"/>
          </a:xfrm>
        </p:spPr>
        <p:txBody>
          <a:bodyPr>
            <a:normAutofit/>
          </a:bodyPr>
          <a:lstStyle/>
          <a:p>
            <a:r>
              <a:rPr lang="tr-TR" sz="3700" b="1" dirty="0">
                <a:solidFill>
                  <a:srgbClr val="FFFFFF"/>
                </a:solidFill>
              </a:rPr>
              <a:t>STRATEJİK AMAÇ VE HEDEFLERİMİZ</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F881B049-042F-1BE4-7C91-FC97C2EB912F}"/>
              </a:ext>
            </a:extLst>
          </p:cNvPr>
          <p:cNvSpPr>
            <a:spLocks noGrp="1"/>
          </p:cNvSpPr>
          <p:nvPr>
            <p:ph idx="1"/>
          </p:nvPr>
        </p:nvSpPr>
        <p:spPr>
          <a:xfrm>
            <a:off x="4447308" y="319088"/>
            <a:ext cx="7297652" cy="6538912"/>
          </a:xfrm>
        </p:spPr>
        <p:txBody>
          <a:bodyPr anchor="ctr">
            <a:normAutofit lnSpcReduction="10000"/>
          </a:bodyPr>
          <a:lstStyle/>
          <a:p>
            <a:r>
              <a:rPr lang="tr-TR" sz="1600" dirty="0"/>
              <a:t>Fakültemizin amaç ve hedefleri, üniversitemizin 2021-2025 yıllarını kapsayan stratejik planındaki amaç ve hedeflerle paralellik göstermektedir. Bu kapsamda, fakültemizin amaç ve hedefleri;</a:t>
            </a:r>
          </a:p>
          <a:p>
            <a:r>
              <a:rPr lang="tr-TR" sz="1600" b="1" dirty="0"/>
              <a:t>Amaç 1. Yükseköğretimde eğitimin-öğretim faaliyetlerinin ulusal/uluslararası standartlara taşınması ve sürdürülebilir olmasının sağlanması, </a:t>
            </a:r>
            <a:endParaRPr lang="tr-TR" sz="1600" dirty="0"/>
          </a:p>
          <a:p>
            <a:r>
              <a:rPr lang="tr-TR" sz="1600" dirty="0"/>
              <a:t>Hedef 1. Eğitim programlarının niteliğini arttırmak </a:t>
            </a:r>
          </a:p>
          <a:p>
            <a:r>
              <a:rPr lang="tr-TR" sz="1600" dirty="0"/>
              <a:t>Hedef 2. Eğitimi destekleyen hizmetlerin niteliğini geliştirilmek ve sürdürmek </a:t>
            </a:r>
          </a:p>
          <a:p>
            <a:r>
              <a:rPr lang="tr-TR" sz="1600" dirty="0"/>
              <a:t>Hedef 3. Öğretim elemanlarının niteliğini geliştirmek ve sürdürebilir hale getirmek </a:t>
            </a:r>
          </a:p>
          <a:p>
            <a:r>
              <a:rPr lang="tr-TR" sz="1600" dirty="0"/>
              <a:t>Hedef 4. Ulusal ve uluslararası düzeyde değişim programlarını yaygınlaştırmak </a:t>
            </a:r>
          </a:p>
          <a:p>
            <a:r>
              <a:rPr lang="tr-TR" sz="1600" b="1" dirty="0"/>
              <a:t>Amaç 2. Bilimsel araştırma ve geliştirme faaliyetlerinin güçlendirilmesi, </a:t>
            </a:r>
            <a:endParaRPr lang="tr-TR" sz="1600" dirty="0"/>
          </a:p>
          <a:p>
            <a:r>
              <a:rPr lang="tr-TR" sz="1600" dirty="0"/>
              <a:t>Hedef 1. Bilimsel araştırma çıktılarının nicelik ve niteliğini arttırmak </a:t>
            </a:r>
          </a:p>
          <a:p>
            <a:r>
              <a:rPr lang="tr-TR" sz="1600" dirty="0"/>
              <a:t>Hedef 2. Ulusal, uluslararası ve kurumsal bilimsel araştırma projelerinin sayını arttırmak, proje kültürünün yaygınlaştırılmasını sağlamak </a:t>
            </a:r>
          </a:p>
          <a:p>
            <a:r>
              <a:rPr lang="tr-TR" sz="1600" dirty="0"/>
              <a:t>Hedef 3. Akademik personele yönelik bilimsel araştırma imkân ve desteklerini geliştirmek</a:t>
            </a:r>
          </a:p>
          <a:p>
            <a:r>
              <a:rPr lang="tr-TR" sz="1600" dirty="0"/>
              <a:t>Hedef 4. Öğrencilerin bilimsel araştırma yapma, yenilikçilik ve girişimcilik becerilerini geliştirmek </a:t>
            </a:r>
          </a:p>
          <a:p>
            <a:r>
              <a:rPr lang="tr-TR" sz="1600" dirty="0"/>
              <a:t>Hedef 5. Tamamlanan lisansüstü tez sayısının ve tezlerden üretilen bilimsel çıktıları arttırmak</a:t>
            </a:r>
          </a:p>
          <a:p>
            <a:r>
              <a:rPr lang="tr-TR" sz="1600" dirty="0"/>
              <a:t>Hedef 6. Disiplinler arası öncelikli araştırma alanlarını geliştirmek ve güçlendirmek</a:t>
            </a:r>
          </a:p>
          <a:p>
            <a:endParaRPr lang="tr-TR" sz="1300" dirty="0"/>
          </a:p>
        </p:txBody>
      </p:sp>
    </p:spTree>
    <p:extLst>
      <p:ext uri="{BB962C8B-B14F-4D97-AF65-F5344CB8AC3E}">
        <p14:creationId xmlns:p14="http://schemas.microsoft.com/office/powerpoint/2010/main" val="20632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699DDF-771E-460C-C36B-E4F63987235B}"/>
            </a:ext>
          </a:extLst>
        </p:cNvPr>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65DA8D-FBA3-96F9-9886-45F44FFB2081}"/>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6600" b="1" kern="1200" dirty="0">
                <a:solidFill>
                  <a:schemeClr val="tx1"/>
                </a:solidFill>
                <a:latin typeface="+mj-lt"/>
                <a:ea typeface="+mj-ea"/>
                <a:cs typeface="+mj-cs"/>
              </a:rPr>
              <a:t>A. LİDERLİK, YÖNETİŞİM </a:t>
            </a:r>
            <a:r>
              <a:rPr lang="en-US" sz="6600" b="1" kern="1200" dirty="0" err="1">
                <a:solidFill>
                  <a:schemeClr val="tx1"/>
                </a:solidFill>
                <a:latin typeface="+mj-lt"/>
                <a:ea typeface="+mj-ea"/>
                <a:cs typeface="+mj-cs"/>
              </a:rPr>
              <a:t>ve</a:t>
            </a:r>
            <a:r>
              <a:rPr lang="en-US" sz="6600" b="1" kern="1200" dirty="0">
                <a:solidFill>
                  <a:schemeClr val="tx1"/>
                </a:solidFill>
                <a:latin typeface="+mj-lt"/>
                <a:ea typeface="+mj-ea"/>
                <a:cs typeface="+mj-cs"/>
              </a:rPr>
              <a:t> KALİTE</a:t>
            </a:r>
            <a:endParaRPr lang="en-US" sz="6600" kern="1200" dirty="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7AA73075-6CC5-AE73-7031-80AA5F11C723}"/>
              </a:ext>
            </a:extLst>
          </p:cNvPr>
          <p:cNvSpPr>
            <a:spLocks noGrp="1"/>
          </p:cNvSpPr>
          <p:nvPr>
            <p:ph type="body" idx="1"/>
          </p:nvPr>
        </p:nvSpPr>
        <p:spPr>
          <a:xfrm>
            <a:off x="965201" y="4698890"/>
            <a:ext cx="5925987" cy="1196581"/>
          </a:xfrm>
        </p:spPr>
        <p:txBody>
          <a:bodyPr vert="horz" lIns="91440" tIns="45720" rIns="91440" bIns="45720" rtlCol="0" anchor="t">
            <a:normAutofit/>
          </a:bodyPr>
          <a:lstStyle/>
          <a:p>
            <a:pPr algn="r"/>
            <a:r>
              <a:rPr lang="en-US" sz="3600" b="1" kern="1200" dirty="0">
                <a:solidFill>
                  <a:schemeClr val="tx1"/>
                </a:solidFill>
                <a:latin typeface="+mn-lt"/>
                <a:ea typeface="+mn-ea"/>
                <a:cs typeface="+mn-cs"/>
              </a:rPr>
              <a:t>A.4. </a:t>
            </a:r>
            <a:r>
              <a:rPr lang="en-US" sz="3600" b="1" kern="1200" dirty="0" err="1">
                <a:solidFill>
                  <a:schemeClr val="tx1"/>
                </a:solidFill>
                <a:latin typeface="+mn-lt"/>
                <a:ea typeface="+mn-ea"/>
                <a:cs typeface="+mn-cs"/>
              </a:rPr>
              <a:t>Paydaş</a:t>
            </a:r>
            <a:r>
              <a:rPr lang="en-US" sz="3600" b="1" kern="1200" dirty="0">
                <a:solidFill>
                  <a:schemeClr val="tx1"/>
                </a:solidFill>
                <a:latin typeface="+mn-lt"/>
                <a:ea typeface="+mn-ea"/>
                <a:cs typeface="+mn-cs"/>
              </a:rPr>
              <a:t> </a:t>
            </a:r>
            <a:r>
              <a:rPr lang="en-US" sz="3600" b="1" kern="1200" dirty="0" err="1">
                <a:solidFill>
                  <a:schemeClr val="tx1"/>
                </a:solidFill>
                <a:latin typeface="+mn-lt"/>
                <a:ea typeface="+mn-ea"/>
                <a:cs typeface="+mn-cs"/>
              </a:rPr>
              <a:t>Katılımı</a:t>
            </a:r>
            <a:endParaRPr lang="en-US" sz="3600" b="1" kern="1200" dirty="0">
              <a:solidFill>
                <a:schemeClr val="tx1"/>
              </a:solidFill>
              <a:latin typeface="+mn-lt"/>
              <a:ea typeface="+mn-ea"/>
              <a:cs typeface="+mn-cs"/>
            </a:endParaRPr>
          </a:p>
        </p:txBody>
      </p:sp>
      <p:pic>
        <p:nvPicPr>
          <p:cNvPr id="35" name="Graphic 34" descr="Hiyerarşi">
            <a:extLst>
              <a:ext uri="{FF2B5EF4-FFF2-40B4-BE49-F238E27FC236}">
                <a16:creationId xmlns:a16="http://schemas.microsoft.com/office/drawing/2014/main" id="{0ADC5B82-25AA-EB71-F4D4-2C643D6EB1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1568662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9037BA-8E9B-3798-3FD1-5533DE3ABEC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0669A6-C91B-3CB0-656C-B5BB6834F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3CFF9BB-6120-086E-E68F-50668222DC5A}"/>
              </a:ext>
            </a:extLst>
          </p:cNvPr>
          <p:cNvSpPr>
            <a:spLocks noGrp="1"/>
          </p:cNvSpPr>
          <p:nvPr>
            <p:ph type="title"/>
          </p:nvPr>
        </p:nvSpPr>
        <p:spPr>
          <a:xfrm>
            <a:off x="838200" y="365125"/>
            <a:ext cx="10515600" cy="1325563"/>
          </a:xfrm>
        </p:spPr>
        <p:txBody>
          <a:bodyPr>
            <a:normAutofit/>
          </a:bodyPr>
          <a:lstStyle/>
          <a:p>
            <a:pPr algn="r"/>
            <a:r>
              <a:rPr lang="tr-TR" b="1" dirty="0"/>
              <a:t>A.4.1. İç ve dış paydaş katılımı</a:t>
            </a:r>
            <a:br>
              <a:rPr lang="tr-TR" dirty="0"/>
            </a:br>
            <a:r>
              <a:rPr lang="tr-TR" sz="1600" b="1" i="1" dirty="0"/>
              <a:t>PUAN: 2</a:t>
            </a:r>
            <a:endParaRPr lang="tr-TR" sz="1600" i="1" dirty="0"/>
          </a:p>
        </p:txBody>
      </p:sp>
      <p:sp>
        <p:nvSpPr>
          <p:cNvPr id="11" name="sketch line">
            <a:extLst>
              <a:ext uri="{FF2B5EF4-FFF2-40B4-BE49-F238E27FC236}">
                <a16:creationId xmlns:a16="http://schemas.microsoft.com/office/drawing/2014/main" id="{526E5F8D-7A72-85B0-624C-441DC3069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D6480D30-6690-73A8-8AE0-5FE08468D2D7}"/>
              </a:ext>
            </a:extLst>
          </p:cNvPr>
          <p:cNvGraphicFramePr>
            <a:graphicFrameLocks noGrp="1"/>
          </p:cNvGraphicFramePr>
          <p:nvPr>
            <p:ph idx="1"/>
            <p:extLst>
              <p:ext uri="{D42A27DB-BD31-4B8C-83A1-F6EECF244321}">
                <p14:modId xmlns:p14="http://schemas.microsoft.com/office/powerpoint/2010/main" val="1978042520"/>
              </p:ext>
            </p:extLst>
          </p:nvPr>
        </p:nvGraphicFramePr>
        <p:xfrm>
          <a:off x="403124" y="2228087"/>
          <a:ext cx="10785986" cy="3948877"/>
        </p:xfrm>
        <a:graphic>
          <a:graphicData uri="http://schemas.openxmlformats.org/drawingml/2006/table">
            <a:tbl>
              <a:tblPr firstRow="1" bandRow="1">
                <a:tableStyleId>{8799B23B-EC83-4686-B30A-512413B5E67A}</a:tableStyleId>
              </a:tblPr>
              <a:tblGrid>
                <a:gridCol w="3567488">
                  <a:extLst>
                    <a:ext uri="{9D8B030D-6E8A-4147-A177-3AD203B41FA5}">
                      <a16:colId xmlns:a16="http://schemas.microsoft.com/office/drawing/2014/main" val="3469786666"/>
                    </a:ext>
                  </a:extLst>
                </a:gridCol>
                <a:gridCol w="3651009">
                  <a:extLst>
                    <a:ext uri="{9D8B030D-6E8A-4147-A177-3AD203B41FA5}">
                      <a16:colId xmlns:a16="http://schemas.microsoft.com/office/drawing/2014/main" val="252379472"/>
                    </a:ext>
                  </a:extLst>
                </a:gridCol>
                <a:gridCol w="3567489">
                  <a:extLst>
                    <a:ext uri="{9D8B030D-6E8A-4147-A177-3AD203B41FA5}">
                      <a16:colId xmlns:a16="http://schemas.microsoft.com/office/drawing/2014/main" val="3990807081"/>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İç ve dış paydaşların belirlenmesi.</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Birim danışma kurulunun güncellenip genişletilmesi.</a:t>
                      </a:r>
                    </a:p>
                    <a:p>
                      <a:pPr>
                        <a:lnSpc>
                          <a:spcPct val="150000"/>
                        </a:lnSpc>
                      </a:pPr>
                      <a:endParaRPr lang="tr-TR" sz="1400" kern="1200" dirty="0">
                        <a:solidFill>
                          <a:schemeClr val="tx1"/>
                        </a:solidFill>
                        <a:effectLst/>
                        <a:latin typeface="+mn-lt"/>
                        <a:ea typeface="+mn-ea"/>
                        <a:cs typeface="+mn-cs"/>
                      </a:endParaRPr>
                    </a:p>
                    <a:p>
                      <a:pPr>
                        <a:lnSpc>
                          <a:spcPct val="150000"/>
                        </a:lnSpc>
                      </a:pPr>
                      <a:r>
                        <a:rPr lang="tr-TR" sz="1800" kern="1200" dirty="0">
                          <a:solidFill>
                            <a:schemeClr val="tx1"/>
                          </a:solidFill>
                          <a:effectLst/>
                          <a:latin typeface="+mn-lt"/>
                          <a:ea typeface="+mn-ea"/>
                          <a:cs typeface="+mn-cs"/>
                        </a:rPr>
                        <a:t>3) Karar alma süreçlerinde paydaş katılımının artırılması planlanmıştır. </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İç ve dış paydaşlar belirlendi.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Birim danışma kurulu genişletilip güncellendi. </a:t>
                      </a:r>
                    </a:p>
                    <a:p>
                      <a:endParaRPr lang="tr-TR" sz="1800" kern="1200" dirty="0">
                        <a:solidFill>
                          <a:schemeClr val="tx1"/>
                        </a:solidFill>
                        <a:effectLst/>
                        <a:latin typeface="+mn-lt"/>
                        <a:ea typeface="+mn-ea"/>
                        <a:cs typeface="+mn-cs"/>
                      </a:endParaRPr>
                    </a:p>
                    <a:p>
                      <a:r>
                        <a:rPr lang="tr-TR" sz="1800" kern="1200" dirty="0">
                          <a:solidFill>
                            <a:schemeClr val="tx1"/>
                          </a:solidFill>
                          <a:effectLst/>
                          <a:latin typeface="+mn-lt"/>
                          <a:ea typeface="+mn-ea"/>
                          <a:cs typeface="+mn-cs"/>
                        </a:rPr>
                        <a:t>3) Paydaşlar ile toplantılar yapılmaya başlanmıştır. </a:t>
                      </a:r>
                    </a:p>
                    <a:p>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Süreç tutanaklar, geri dönütler, anketler ile kontrol edilecektir.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1958108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FF2623-1EAC-C42B-66BC-00FA67C563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76ABF-9345-E958-1CC4-612C2DFF2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3365F72-A39D-14BE-892B-355008EA98B1}"/>
              </a:ext>
            </a:extLst>
          </p:cNvPr>
          <p:cNvSpPr>
            <a:spLocks noGrp="1"/>
          </p:cNvSpPr>
          <p:nvPr>
            <p:ph type="title"/>
          </p:nvPr>
        </p:nvSpPr>
        <p:spPr>
          <a:xfrm>
            <a:off x="838200" y="365125"/>
            <a:ext cx="10515600" cy="1325563"/>
          </a:xfrm>
        </p:spPr>
        <p:txBody>
          <a:bodyPr>
            <a:normAutofit/>
          </a:bodyPr>
          <a:lstStyle/>
          <a:p>
            <a:pPr algn="r"/>
            <a:r>
              <a:rPr lang="tr-TR" b="1" dirty="0"/>
              <a:t>A.4.2. Öğrenci geri bildirimleri</a:t>
            </a:r>
            <a:br>
              <a:rPr lang="tr-TR" dirty="0"/>
            </a:br>
            <a:r>
              <a:rPr lang="tr-TR" sz="1600" b="1" i="1" dirty="0"/>
              <a:t>PUAN:4</a:t>
            </a:r>
            <a:r>
              <a:rPr lang="tr-TR" b="1" dirty="0"/>
              <a:t> </a:t>
            </a:r>
            <a:endParaRPr lang="tr-TR" sz="1600" i="1" dirty="0"/>
          </a:p>
        </p:txBody>
      </p:sp>
      <p:sp>
        <p:nvSpPr>
          <p:cNvPr id="11" name="sketch line">
            <a:extLst>
              <a:ext uri="{FF2B5EF4-FFF2-40B4-BE49-F238E27FC236}">
                <a16:creationId xmlns:a16="http://schemas.microsoft.com/office/drawing/2014/main" id="{2459BCE1-0DC4-7357-82CE-11177841F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F7A05C9E-AA9F-EBD3-8D5F-921739B4CE1D}"/>
              </a:ext>
            </a:extLst>
          </p:cNvPr>
          <p:cNvGraphicFramePr>
            <a:graphicFrameLocks noGrp="1"/>
          </p:cNvGraphicFramePr>
          <p:nvPr>
            <p:ph idx="1"/>
            <p:extLst>
              <p:ext uri="{D42A27DB-BD31-4B8C-83A1-F6EECF244321}">
                <p14:modId xmlns:p14="http://schemas.microsoft.com/office/powerpoint/2010/main" val="1005994238"/>
              </p:ext>
            </p:extLst>
          </p:nvPr>
        </p:nvGraphicFramePr>
        <p:xfrm>
          <a:off x="403124" y="2228087"/>
          <a:ext cx="11533237" cy="4275540"/>
        </p:xfrm>
        <a:graphic>
          <a:graphicData uri="http://schemas.openxmlformats.org/drawingml/2006/table">
            <a:tbl>
              <a:tblPr firstRow="1" bandRow="1">
                <a:tableStyleId>{8799B23B-EC83-4686-B30A-512413B5E67A}</a:tableStyleId>
              </a:tblPr>
              <a:tblGrid>
                <a:gridCol w="2359741">
                  <a:extLst>
                    <a:ext uri="{9D8B030D-6E8A-4147-A177-3AD203B41FA5}">
                      <a16:colId xmlns:a16="http://schemas.microsoft.com/office/drawing/2014/main" val="3469786666"/>
                    </a:ext>
                  </a:extLst>
                </a:gridCol>
                <a:gridCol w="2369574">
                  <a:extLst>
                    <a:ext uri="{9D8B030D-6E8A-4147-A177-3AD203B41FA5}">
                      <a16:colId xmlns:a16="http://schemas.microsoft.com/office/drawing/2014/main" val="252379472"/>
                    </a:ext>
                  </a:extLst>
                </a:gridCol>
                <a:gridCol w="2428567">
                  <a:extLst>
                    <a:ext uri="{9D8B030D-6E8A-4147-A177-3AD203B41FA5}">
                      <a16:colId xmlns:a16="http://schemas.microsoft.com/office/drawing/2014/main" val="3990807081"/>
                    </a:ext>
                  </a:extLst>
                </a:gridCol>
                <a:gridCol w="4375355">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a:lnSpc>
                          <a:spcPct val="150000"/>
                        </a:lnSpc>
                      </a:pPr>
                      <a:r>
                        <a:rPr lang="tr-TR" sz="1800" kern="1200" dirty="0">
                          <a:solidFill>
                            <a:schemeClr val="tx1"/>
                          </a:solidFill>
                          <a:effectLst/>
                          <a:latin typeface="+mn-lt"/>
                          <a:ea typeface="+mn-ea"/>
                          <a:cs typeface="+mn-cs"/>
                        </a:rPr>
                        <a:t>1) Programların genelinde anketler aracılığıyla öğrenci geri bildirimlerinin (her yarıyıl sonunda) alınması planlanmaktadır.</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Plan doğrultusunda öğrencilere anketler uygulanmış ve geri bildirimler toplanmıştır.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Toplanan geri bildirimlerin katılım oranı, yanıtların bütünlüğü ve elde edilen verilerin analizi kontrol edilmiştir.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Kontrol sürecinde tespit edilen eksiklikler doğrultusunda, anketlerin katılım oranını artırmak ve geri bildirimlerin etkinliğini sağlamak için hatırlatma e-postaları gönderilmiş, anketler hem bilgisayar hem mobil cihazlardan erişilebilir hâle getirilmiş, anonimlik güvence altına alınmış, sorular gözden geçirilerek sadeleştirilmiş ve öğrencilere anket sonuçları ile alınan aksiyonlar paylaşılmıştır. Ayrıca katılımı teşvik etmek için gerekli önlemler alınmış ve anket zamanlaması optimize edilmiştir.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838541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04EAEA-6A72-AADC-1CF7-1FFA87B885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F7DE5C-A926-187A-5561-67958ECD6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AB3E3F-51CD-ED02-10EB-19F7919A66A0}"/>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A.4.3. Mezun ilişkileri yönetimi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90B63AD4-2502-9591-FA3C-8F896D8BF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626D5F30-92B5-1604-527D-E9F0E585F3C6}"/>
              </a:ext>
            </a:extLst>
          </p:cNvPr>
          <p:cNvGraphicFramePr>
            <a:graphicFrameLocks noGrp="1"/>
          </p:cNvGraphicFramePr>
          <p:nvPr>
            <p:ph idx="1"/>
            <p:extLst>
              <p:ext uri="{D42A27DB-BD31-4B8C-83A1-F6EECF244321}">
                <p14:modId xmlns:p14="http://schemas.microsoft.com/office/powerpoint/2010/main" val="352483969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3067663">
                  <a:extLst>
                    <a:ext uri="{9D8B030D-6E8A-4147-A177-3AD203B41FA5}">
                      <a16:colId xmlns:a16="http://schemas.microsoft.com/office/drawing/2014/main" val="3469786666"/>
                    </a:ext>
                  </a:extLst>
                </a:gridCol>
                <a:gridCol w="2694039">
                  <a:extLst>
                    <a:ext uri="{9D8B030D-6E8A-4147-A177-3AD203B41FA5}">
                      <a16:colId xmlns:a16="http://schemas.microsoft.com/office/drawing/2014/main" val="252379472"/>
                    </a:ext>
                  </a:extLst>
                </a:gridCol>
                <a:gridCol w="2762864">
                  <a:extLst>
                    <a:ext uri="{9D8B030D-6E8A-4147-A177-3AD203B41FA5}">
                      <a16:colId xmlns:a16="http://schemas.microsoft.com/office/drawing/2014/main" val="3990807081"/>
                    </a:ext>
                  </a:extLst>
                </a:gridCol>
                <a:gridCol w="3008671">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Mezun izleme komisyonlarının kurulması.</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Mezun anketlerinin yapılması.</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3) Mezunlar ile toplantı yapılması.</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pPr>
                        <a:lnSpc>
                          <a:spcPct val="107000"/>
                        </a:lnSpc>
                        <a:spcAft>
                          <a:spcPts val="800"/>
                        </a:spcAft>
                        <a:buNone/>
                      </a:pPr>
                      <a:r>
                        <a:rPr lang="tr-TR" sz="1800" kern="0" dirty="0">
                          <a:effectLst/>
                          <a:latin typeface="+mj-lt"/>
                          <a:ea typeface="Times New Roman" panose="02020603050405020304" pitchFamily="18" charset="0"/>
                          <a:cs typeface="Arial" panose="020B0604020202020204" pitchFamily="34" charset="0"/>
                        </a:rPr>
                        <a:t>1) Mezun izleme komisyonları kuruldu.</a:t>
                      </a:r>
                      <a:endParaRPr lang="tr-TR" sz="1800" kern="100" dirty="0">
                        <a:effectLst/>
                        <a:latin typeface="+mj-lt"/>
                        <a:ea typeface="Aptos" panose="020B0004020202020204" pitchFamily="34" charset="0"/>
                        <a:cs typeface="Arial" panose="020B0604020202020204" pitchFamily="34" charset="0"/>
                      </a:endParaRPr>
                    </a:p>
                    <a:p>
                      <a:pPr>
                        <a:lnSpc>
                          <a:spcPct val="107000"/>
                        </a:lnSpc>
                        <a:spcAft>
                          <a:spcPts val="800"/>
                        </a:spcAft>
                        <a:buNone/>
                      </a:pPr>
                      <a:r>
                        <a:rPr lang="tr-TR" sz="1800" kern="0" dirty="0">
                          <a:effectLst/>
                          <a:latin typeface="+mj-lt"/>
                          <a:ea typeface="Times New Roman" panose="02020603050405020304" pitchFamily="18" charset="0"/>
                          <a:cs typeface="Arial" panose="020B0604020202020204" pitchFamily="34" charset="0"/>
                        </a:rPr>
                        <a:t>2) Anketler yapıldı.</a:t>
                      </a:r>
                      <a:endParaRPr lang="tr-TR" sz="1800" kern="100" dirty="0">
                        <a:effectLst/>
                        <a:latin typeface="+mj-lt"/>
                        <a:ea typeface="Aptos" panose="020B0004020202020204" pitchFamily="34" charset="0"/>
                        <a:cs typeface="Arial" panose="020B0604020202020204" pitchFamily="34" charset="0"/>
                      </a:endParaRPr>
                    </a:p>
                    <a:p>
                      <a:pPr>
                        <a:lnSpc>
                          <a:spcPct val="107000"/>
                        </a:lnSpc>
                        <a:spcAft>
                          <a:spcPts val="800"/>
                        </a:spcAft>
                        <a:buNone/>
                      </a:pPr>
                      <a:r>
                        <a:rPr lang="tr-TR" sz="1800" kern="0" dirty="0">
                          <a:effectLst/>
                          <a:latin typeface="+mj-lt"/>
                          <a:ea typeface="Times New Roman" panose="02020603050405020304" pitchFamily="18" charset="0"/>
                          <a:cs typeface="Arial" panose="020B0604020202020204" pitchFamily="34" charset="0"/>
                        </a:rPr>
                        <a:t> 3) Mezunlar ile toplantılar yapıldı, yapılıyor. </a:t>
                      </a:r>
                      <a:endParaRPr lang="tr-TR" sz="1800" kern="100" dirty="0">
                        <a:effectLst/>
                        <a:latin typeface="+mj-lt"/>
                        <a:ea typeface="Aptos" panose="020B0004020202020204" pitchFamily="34" charset="0"/>
                        <a:cs typeface="Arial" panose="020B0604020202020204" pitchFamily="34" charset="0"/>
                      </a:endParaRPr>
                    </a:p>
                  </a:txBody>
                  <a:tcPr marL="44450" marR="44450" marT="0" marB="0">
                    <a:solidFill>
                      <a:schemeClr val="accent4">
                        <a:lumMod val="20000"/>
                        <a:lumOff val="80000"/>
                        <a:alpha val="20000"/>
                      </a:schemeClr>
                    </a:solidFill>
                  </a:tcPr>
                </a:tc>
                <a:tc>
                  <a:txBody>
                    <a:bodyPr/>
                    <a:lstStyle/>
                    <a:p>
                      <a:pPr>
                        <a:lnSpc>
                          <a:spcPct val="107000"/>
                        </a:lnSpc>
                        <a:spcAft>
                          <a:spcPts val="800"/>
                        </a:spcAft>
                        <a:buNone/>
                      </a:pPr>
                      <a:r>
                        <a:rPr lang="tr-TR" sz="1800" kern="0" dirty="0">
                          <a:effectLst/>
                          <a:latin typeface="+mj-lt"/>
                          <a:ea typeface="Times New Roman" panose="02020603050405020304" pitchFamily="18" charset="0"/>
                          <a:cs typeface="Arial" panose="020B0604020202020204" pitchFamily="34" charset="0"/>
                        </a:rPr>
                        <a:t> 1) Sürece dair geri dönütler rapor olarak toplanılıyor. </a:t>
                      </a:r>
                      <a:endParaRPr lang="tr-TR" sz="1800" kern="100" dirty="0">
                        <a:effectLst/>
                        <a:latin typeface="+mj-lt"/>
                        <a:ea typeface="Aptos" panose="020B0004020202020204" pitchFamily="34" charset="0"/>
                        <a:cs typeface="Arial" panose="020B0604020202020204" pitchFamily="34" charset="0"/>
                      </a:endParaRPr>
                    </a:p>
                    <a:p>
                      <a:pPr>
                        <a:lnSpc>
                          <a:spcPct val="107000"/>
                        </a:lnSpc>
                        <a:spcAft>
                          <a:spcPts val="800"/>
                        </a:spcAft>
                        <a:buNone/>
                      </a:pPr>
                      <a:r>
                        <a:rPr lang="tr-TR" sz="1800" kern="0" dirty="0">
                          <a:effectLst/>
                          <a:latin typeface="+mj-lt"/>
                          <a:ea typeface="Times New Roman" panose="02020603050405020304" pitchFamily="18" charset="0"/>
                          <a:cs typeface="Arial" panose="020B0604020202020204" pitchFamily="34" charset="0"/>
                        </a:rPr>
                        <a:t> 2) Etkinlikler takip ediliyor.</a:t>
                      </a:r>
                      <a:endParaRPr lang="tr-TR" sz="1800" kern="100" dirty="0">
                        <a:effectLst/>
                        <a:latin typeface="+mj-lt"/>
                        <a:ea typeface="Aptos" panose="020B0004020202020204" pitchFamily="34" charset="0"/>
                        <a:cs typeface="Arial" panose="020B0604020202020204" pitchFamily="34" charset="0"/>
                      </a:endParaRPr>
                    </a:p>
                  </a:txBody>
                  <a:tcPr marL="44450" marR="44450" marT="0" marB="0">
                    <a:solidFill>
                      <a:schemeClr val="accent4">
                        <a:lumMod val="20000"/>
                        <a:lumOff val="80000"/>
                        <a:alpha val="20000"/>
                      </a:schemeClr>
                    </a:solidFill>
                  </a:tcPr>
                </a:tc>
                <a:tc>
                  <a:txBody>
                    <a:bodyPr/>
                    <a:lstStyle/>
                    <a:p>
                      <a:pPr>
                        <a:lnSpc>
                          <a:spcPct val="107000"/>
                        </a:lnSpc>
                        <a:spcAft>
                          <a:spcPts val="800"/>
                        </a:spcAft>
                        <a:buNone/>
                      </a:pPr>
                      <a:r>
                        <a:rPr lang="tr-TR" sz="1800" kern="0" dirty="0">
                          <a:effectLst/>
                          <a:latin typeface="+mj-lt"/>
                          <a:ea typeface="Times New Roman" panose="02020603050405020304" pitchFamily="18" charset="0"/>
                          <a:cs typeface="Arial" panose="020B0604020202020204" pitchFamily="34" charset="0"/>
                        </a:rPr>
                        <a:t>1) Ulaşılamayan mezunlar için sosyal medya aktifleştirildi. </a:t>
                      </a:r>
                      <a:endParaRPr lang="tr-TR" sz="1800" kern="100" dirty="0">
                        <a:effectLst/>
                        <a:latin typeface="+mj-lt"/>
                        <a:ea typeface="Aptos" panose="020B0004020202020204" pitchFamily="34" charset="0"/>
                        <a:cs typeface="Arial" panose="020B0604020202020204" pitchFamily="34" charset="0"/>
                      </a:endParaRPr>
                    </a:p>
                  </a:txBody>
                  <a:tcPr marL="44450" marR="44450" marT="0" marB="0">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
        <p:nvSpPr>
          <p:cNvPr id="7" name="Metin kutusu 6">
            <a:extLst>
              <a:ext uri="{FF2B5EF4-FFF2-40B4-BE49-F238E27FC236}">
                <a16:creationId xmlns:a16="http://schemas.microsoft.com/office/drawing/2014/main" id="{20E01FB9-94AC-5843-CB89-CD81A4300F03}"/>
              </a:ext>
            </a:extLst>
          </p:cNvPr>
          <p:cNvSpPr txBox="1"/>
          <p:nvPr/>
        </p:nvSpPr>
        <p:spPr>
          <a:xfrm>
            <a:off x="3048000" y="3246792"/>
            <a:ext cx="6096000" cy="369332"/>
          </a:xfrm>
          <a:prstGeom prst="rect">
            <a:avLst/>
          </a:prstGeom>
          <a:noFill/>
        </p:spPr>
        <p:txBody>
          <a:bodyPr wrap="square">
            <a:spAutoFit/>
          </a:bodyPr>
          <a:lstStyle/>
          <a:p>
            <a:r>
              <a:rPr lang="en-US" sz="1800" b="1" dirty="0">
                <a:solidFill>
                  <a:schemeClr val="tx1"/>
                </a:solidFill>
              </a:rPr>
              <a:t>A.4. </a:t>
            </a:r>
            <a:r>
              <a:rPr lang="en-US" sz="1800" b="1" dirty="0" err="1">
                <a:solidFill>
                  <a:schemeClr val="tx1"/>
                </a:solidFill>
              </a:rPr>
              <a:t>Paydaş</a:t>
            </a:r>
            <a:r>
              <a:rPr lang="en-US" sz="1800" b="1" dirty="0">
                <a:solidFill>
                  <a:schemeClr val="tx1"/>
                </a:solidFill>
              </a:rPr>
              <a:t> </a:t>
            </a:r>
            <a:r>
              <a:rPr lang="en-US" sz="1800" b="1" dirty="0" err="1">
                <a:solidFill>
                  <a:schemeClr val="tx1"/>
                </a:solidFill>
              </a:rPr>
              <a:t>Katılımı</a:t>
            </a:r>
            <a:endParaRPr lang="en-US" sz="1800" b="1" dirty="0">
              <a:solidFill>
                <a:schemeClr val="tx1"/>
              </a:solidFill>
            </a:endParaRPr>
          </a:p>
        </p:txBody>
      </p:sp>
    </p:spTree>
    <p:extLst>
      <p:ext uri="{BB962C8B-B14F-4D97-AF65-F5344CB8AC3E}">
        <p14:creationId xmlns:p14="http://schemas.microsoft.com/office/powerpoint/2010/main" val="150336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67B1D2-269D-19B6-2C46-F380B5EB30AF}"/>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8902FB2-E7A5-8A1D-EFF7-0E95BCDF97E3}"/>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7400" b="1" kern="1200">
                <a:solidFill>
                  <a:schemeClr val="tx1"/>
                </a:solidFill>
                <a:latin typeface="+mj-lt"/>
                <a:ea typeface="+mj-ea"/>
                <a:cs typeface="+mj-cs"/>
              </a:rPr>
              <a:t>A. LİDERLİK, YÖNETİŞİM ve KALİTE</a:t>
            </a:r>
            <a:endParaRPr lang="en-US" sz="7400" kern="120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731F739F-52A3-E55C-3E60-944AE5FE064E}"/>
              </a:ext>
            </a:extLst>
          </p:cNvPr>
          <p:cNvSpPr>
            <a:spLocks noGrp="1"/>
          </p:cNvSpPr>
          <p:nvPr>
            <p:ph type="body" idx="1"/>
          </p:nvPr>
        </p:nvSpPr>
        <p:spPr>
          <a:xfrm>
            <a:off x="965201" y="4582814"/>
            <a:ext cx="5925987" cy="1312657"/>
          </a:xfrm>
        </p:spPr>
        <p:txBody>
          <a:bodyPr vert="horz" lIns="91440" tIns="45720" rIns="91440" bIns="45720" rtlCol="0" anchor="t">
            <a:normAutofit/>
          </a:bodyPr>
          <a:lstStyle/>
          <a:p>
            <a:pPr algn="r"/>
            <a:r>
              <a:rPr lang="en-US" sz="3600" b="1" kern="1200" dirty="0">
                <a:solidFill>
                  <a:schemeClr val="tx1"/>
                </a:solidFill>
                <a:latin typeface="+mn-lt"/>
                <a:ea typeface="+mn-ea"/>
                <a:cs typeface="+mn-cs"/>
              </a:rPr>
              <a:t>A.5. </a:t>
            </a:r>
            <a:r>
              <a:rPr lang="en-US" sz="3600" b="1" kern="1200" dirty="0" err="1">
                <a:solidFill>
                  <a:schemeClr val="tx1"/>
                </a:solidFill>
                <a:latin typeface="+mn-lt"/>
                <a:ea typeface="+mn-ea"/>
                <a:cs typeface="+mn-cs"/>
              </a:rPr>
              <a:t>Uluslararasılaşma</a:t>
            </a:r>
            <a:endParaRPr lang="en-US" sz="3600" kern="1200" dirty="0">
              <a:solidFill>
                <a:schemeClr val="tx1"/>
              </a:solidFill>
              <a:latin typeface="+mn-lt"/>
              <a:ea typeface="+mn-ea"/>
              <a:cs typeface="+mn-cs"/>
            </a:endParaRPr>
          </a:p>
        </p:txBody>
      </p:sp>
      <p:pic>
        <p:nvPicPr>
          <p:cNvPr id="35" name="Graphic 34" descr="Hiyerarşi">
            <a:extLst>
              <a:ext uri="{FF2B5EF4-FFF2-40B4-BE49-F238E27FC236}">
                <a16:creationId xmlns:a16="http://schemas.microsoft.com/office/drawing/2014/main" id="{05B60F94-4180-488C-E441-B1E8677806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1936056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99E55-78F4-7695-B561-E08309A778B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961E9F-E2CA-7942-B439-D032E7A87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1092F35-67DF-D985-B1AE-0123C6329A59}"/>
              </a:ext>
            </a:extLst>
          </p:cNvPr>
          <p:cNvSpPr>
            <a:spLocks noGrp="1"/>
          </p:cNvSpPr>
          <p:nvPr>
            <p:ph type="title"/>
          </p:nvPr>
        </p:nvSpPr>
        <p:spPr>
          <a:xfrm>
            <a:off x="838200" y="365125"/>
            <a:ext cx="10515600" cy="1325563"/>
          </a:xfrm>
        </p:spPr>
        <p:txBody>
          <a:bodyPr>
            <a:normAutofit fontScale="90000"/>
          </a:bodyPr>
          <a:lstStyle/>
          <a:p>
            <a:pPr algn="r"/>
            <a:r>
              <a:rPr lang="tr-TR" dirty="0"/>
              <a:t> </a:t>
            </a:r>
            <a:r>
              <a:rPr lang="tr-TR" b="1" dirty="0"/>
              <a:t>A.5.1. Uluslararasılaşma süreçlerinin yönetimi</a:t>
            </a:r>
            <a:br>
              <a:rPr lang="tr-TR" dirty="0"/>
            </a:br>
            <a:r>
              <a:rPr lang="tr-TR" sz="1800" b="1" i="1" dirty="0"/>
              <a:t>PUAN: 4</a:t>
            </a:r>
            <a:endParaRPr lang="tr-TR" sz="1800" i="1" dirty="0"/>
          </a:p>
        </p:txBody>
      </p:sp>
      <p:sp>
        <p:nvSpPr>
          <p:cNvPr id="11" name="sketch line">
            <a:extLst>
              <a:ext uri="{FF2B5EF4-FFF2-40B4-BE49-F238E27FC236}">
                <a16:creationId xmlns:a16="http://schemas.microsoft.com/office/drawing/2014/main" id="{F6A55452-24A9-2613-28F2-ECC8FFB98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46B080B1-BBC6-38CA-B697-A36A401265E9}"/>
              </a:ext>
            </a:extLst>
          </p:cNvPr>
          <p:cNvGraphicFramePr>
            <a:graphicFrameLocks noGrp="1"/>
          </p:cNvGraphicFramePr>
          <p:nvPr>
            <p:ph idx="1"/>
            <p:extLst>
              <p:ext uri="{D42A27DB-BD31-4B8C-83A1-F6EECF244321}">
                <p14:modId xmlns:p14="http://schemas.microsoft.com/office/powerpoint/2010/main" val="210047321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Uluslararası eğitim faaliyetlerinde bulunun öğrencilerin tecrübelerinin paylaşması.</a:t>
                      </a:r>
                    </a:p>
                    <a:p>
                      <a:r>
                        <a:rPr lang="tr-TR" sz="1800" kern="1200" dirty="0">
                          <a:solidFill>
                            <a:schemeClr val="tx1"/>
                          </a:solidFill>
                          <a:effectLst/>
                          <a:latin typeface="+mn-lt"/>
                          <a:ea typeface="+mn-ea"/>
                          <a:cs typeface="+mn-cs"/>
                        </a:rPr>
                        <a:t>2) Yurt dışı eğitim ve öğretim hareketliliğinin teşvik edilmesi.</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Tecrübe paylaşım semineri yapıldı.</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Hareketliliğe katılan personele süreçlerde destek sağlandı.</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3) Uluslararası kabul alan projeler ödüllendirildi. </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Etkinlikler ve süreçlere dair geri dönüteler alındı.</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Tüm bölümleri kapsayıcı tanıtıcı faaliyetler artırılacak.</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176592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FC625D-3516-6A97-3610-4A2872EB8EE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B1DD01-C17A-0207-A00C-2252C9918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9339DE1-2311-B54D-9D82-52D4E0F26B7B}"/>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A.5.2. Uluslararasılaşma kaynakları</a:t>
            </a:r>
            <a:br>
              <a:rPr lang="tr-TR" dirty="0"/>
            </a:br>
            <a:r>
              <a:rPr lang="tr-TR" sz="1600" b="1" i="1" dirty="0"/>
              <a:t>PUAN: 3</a:t>
            </a:r>
            <a:endParaRPr lang="tr-TR" sz="1600" i="1" dirty="0"/>
          </a:p>
        </p:txBody>
      </p:sp>
      <p:sp>
        <p:nvSpPr>
          <p:cNvPr id="11" name="sketch line">
            <a:extLst>
              <a:ext uri="{FF2B5EF4-FFF2-40B4-BE49-F238E27FC236}">
                <a16:creationId xmlns:a16="http://schemas.microsoft.com/office/drawing/2014/main" id="{0384FBA1-22C7-D4EC-6722-D3A1F5EF3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59B3ED1D-C398-5193-5B55-CFABAEB4B479}"/>
              </a:ext>
            </a:extLst>
          </p:cNvPr>
          <p:cNvGraphicFramePr>
            <a:graphicFrameLocks noGrp="1"/>
          </p:cNvGraphicFramePr>
          <p:nvPr>
            <p:ph idx="1"/>
            <p:extLst>
              <p:ext uri="{D42A27DB-BD31-4B8C-83A1-F6EECF244321}">
                <p14:modId xmlns:p14="http://schemas.microsoft.com/office/powerpoint/2010/main" val="3492059939"/>
              </p:ext>
            </p:extLst>
          </p:nvPr>
        </p:nvGraphicFramePr>
        <p:xfrm>
          <a:off x="403124" y="2228087"/>
          <a:ext cx="10859236" cy="3072877"/>
        </p:xfrm>
        <a:graphic>
          <a:graphicData uri="http://schemas.openxmlformats.org/drawingml/2006/table">
            <a:tbl>
              <a:tblPr firstRow="1" bandRow="1">
                <a:tableStyleId>{8799B23B-EC83-4686-B30A-512413B5E67A}</a:tableStyleId>
              </a:tblPr>
              <a:tblGrid>
                <a:gridCol w="3289521">
                  <a:extLst>
                    <a:ext uri="{9D8B030D-6E8A-4147-A177-3AD203B41FA5}">
                      <a16:colId xmlns:a16="http://schemas.microsoft.com/office/drawing/2014/main" val="3469786666"/>
                    </a:ext>
                  </a:extLst>
                </a:gridCol>
                <a:gridCol w="3835661">
                  <a:extLst>
                    <a:ext uri="{9D8B030D-6E8A-4147-A177-3AD203B41FA5}">
                      <a16:colId xmlns:a16="http://schemas.microsoft.com/office/drawing/2014/main" val="252379472"/>
                    </a:ext>
                  </a:extLst>
                </a:gridCol>
                <a:gridCol w="3734054">
                  <a:extLst>
                    <a:ext uri="{9D8B030D-6E8A-4147-A177-3AD203B41FA5}">
                      <a16:colId xmlns:a16="http://schemas.microsoft.com/office/drawing/2014/main" val="3990807081"/>
                    </a:ext>
                  </a:extLst>
                </a:gridCol>
              </a:tblGrid>
              <a:tr h="460012">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612865">
                <a:tc>
                  <a:txBody>
                    <a:bodyPr/>
                    <a:lstStyle/>
                    <a:p>
                      <a:r>
                        <a:rPr lang="tr-TR" sz="1800" kern="1200" dirty="0">
                          <a:solidFill>
                            <a:schemeClr val="tx1"/>
                          </a:solidFill>
                          <a:effectLst/>
                          <a:latin typeface="+mn-lt"/>
                          <a:ea typeface="+mn-ea"/>
                          <a:cs typeface="+mn-cs"/>
                        </a:rPr>
                        <a:t>1) Akademik personel ve öğrencilerin ERASMUS programına katılımının sağlanması planlanmıştır.</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Plan doğrultusunda akademik personel ve öğrencilerin ERASMUS programına başvuruları gerçekleştirilmiş ve katılımları sağlanmıştır.</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Başvuruların ve katılımların planlandığı şekilde gerçekleşip gerçekleşmediği, programdan faydalanan kişi sayısı ve program sonuçları izlenecek ve değerlendirilecektir.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181943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5B3BF-E5D0-0DD9-DF9F-8D9F627AA2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55D244-D99A-48CA-6A06-4EB7EB29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66FC7F-3AFA-5777-B2F1-91F76FA1B102}"/>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A.5.3. Uluslararasılaşma performansı</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1FD2388E-4606-02C2-D4FE-C283E26D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849D35F8-83AB-7E35-E2A6-A817E19B892D}"/>
              </a:ext>
            </a:extLst>
          </p:cNvPr>
          <p:cNvGraphicFramePr>
            <a:graphicFrameLocks noGrp="1"/>
          </p:cNvGraphicFramePr>
          <p:nvPr>
            <p:ph idx="1"/>
            <p:extLst>
              <p:ext uri="{D42A27DB-BD31-4B8C-83A1-F6EECF244321}">
                <p14:modId xmlns:p14="http://schemas.microsoft.com/office/powerpoint/2010/main" val="4188074514"/>
              </p:ext>
            </p:extLst>
          </p:nvPr>
        </p:nvGraphicFramePr>
        <p:xfrm>
          <a:off x="403124" y="2228088"/>
          <a:ext cx="11533237" cy="2540558"/>
        </p:xfrm>
        <a:graphic>
          <a:graphicData uri="http://schemas.openxmlformats.org/drawingml/2006/table">
            <a:tbl>
              <a:tblPr firstRow="1" bandRow="1">
                <a:tableStyleId>{8799B23B-EC83-4686-B30A-512413B5E67A}</a:tableStyleId>
              </a:tblPr>
              <a:tblGrid>
                <a:gridCol w="2743199">
                  <a:extLst>
                    <a:ext uri="{9D8B030D-6E8A-4147-A177-3AD203B41FA5}">
                      <a16:colId xmlns:a16="http://schemas.microsoft.com/office/drawing/2014/main" val="3469786666"/>
                    </a:ext>
                  </a:extLst>
                </a:gridCol>
                <a:gridCol w="2772696">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380324">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160234">
                <a:tc>
                  <a:txBody>
                    <a:bodyPr/>
                    <a:lstStyle/>
                    <a:p>
                      <a:r>
                        <a:rPr lang="tr-TR" sz="1800" kern="1200" dirty="0">
                          <a:solidFill>
                            <a:schemeClr val="tx1"/>
                          </a:solidFill>
                          <a:effectLst/>
                          <a:latin typeface="+mn-lt"/>
                          <a:ea typeface="+mn-ea"/>
                          <a:cs typeface="+mn-cs"/>
                        </a:rPr>
                        <a:t>1) Uluslararasılaşma için ikili anlaşma sayılarının arttırılması planlanmıştır.</a:t>
                      </a:r>
                      <a:endParaRPr lang="tr-TR" sz="1400" kern="1200" dirty="0">
                        <a:solidFill>
                          <a:schemeClr val="tx1"/>
                        </a:solidFill>
                        <a:effectLst/>
                        <a:latin typeface="+mn-lt"/>
                        <a:ea typeface="+mn-ea"/>
                        <a:cs typeface="+mn-cs"/>
                      </a:endParaRPr>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Plan doğrultusunda Erasmus ikili antlaşmalar yapılmıştır. </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Mevcut ve yeni ikili anlaşmaların sayısı, kapsamı ve işleyişi izlenmiş.</a:t>
                      </a:r>
                      <a:endParaRPr lang="tr-TR" sz="1800" dirty="0"/>
                    </a:p>
                  </a:txBody>
                  <a:tcPr marL="118230" marR="118230" marT="59115" marB="59115">
                    <a:solidFill>
                      <a:schemeClr val="accent4">
                        <a:lumMod val="20000"/>
                        <a:lumOff val="80000"/>
                        <a:alpha val="20000"/>
                      </a:schemeClr>
                    </a:solidFill>
                  </a:tcPr>
                </a:tc>
                <a:tc>
                  <a:txBody>
                    <a:bodyPr/>
                    <a:lstStyle/>
                    <a:p>
                      <a:r>
                        <a:rPr lang="tr-TR" sz="1800" kern="1200" dirty="0">
                          <a:solidFill>
                            <a:schemeClr val="tx1"/>
                          </a:solidFill>
                          <a:effectLst/>
                          <a:latin typeface="+mn-lt"/>
                          <a:ea typeface="+mn-ea"/>
                          <a:cs typeface="+mn-cs"/>
                        </a:rPr>
                        <a:t>1) Yeni üniversiteler ile iş birliği ve anlaşma yapılması konusunda akademisyenlerimiz telkin edilmiştir.</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97981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B4E49B-0419-D3BF-ECCC-4699802DCA7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6465B2A-4162-7713-CF63-BBE3B73654B1}"/>
              </a:ext>
            </a:extLst>
          </p:cNvPr>
          <p:cNvSpPr>
            <a:spLocks noGrp="1"/>
          </p:cNvSpPr>
          <p:nvPr>
            <p:ph type="title"/>
          </p:nvPr>
        </p:nvSpPr>
        <p:spPr>
          <a:xfrm>
            <a:off x="686834" y="1153572"/>
            <a:ext cx="3200400" cy="4461163"/>
          </a:xfrm>
        </p:spPr>
        <p:txBody>
          <a:bodyPr>
            <a:normAutofit/>
          </a:bodyPr>
          <a:lstStyle/>
          <a:p>
            <a:r>
              <a:rPr lang="tr-TR" b="1" dirty="0">
                <a:solidFill>
                  <a:srgbClr val="FFFFFF"/>
                </a:solidFill>
              </a:rPr>
              <a:t>B. EĞİTİM VE ÖĞRETİM</a:t>
            </a:r>
            <a:endParaRPr lang="tr-TR"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FE934967-F26A-5DC7-91AE-92E5C8DD96EB}"/>
              </a:ext>
            </a:extLst>
          </p:cNvPr>
          <p:cNvSpPr>
            <a:spLocks noGrp="1"/>
          </p:cNvSpPr>
          <p:nvPr>
            <p:ph idx="1"/>
          </p:nvPr>
        </p:nvSpPr>
        <p:spPr>
          <a:xfrm>
            <a:off x="4447308" y="591344"/>
            <a:ext cx="6906491" cy="5585619"/>
          </a:xfrm>
        </p:spPr>
        <p:txBody>
          <a:bodyPr anchor="ctr">
            <a:normAutofit/>
          </a:bodyPr>
          <a:lstStyle/>
          <a:p>
            <a:r>
              <a:rPr lang="tr-TR" b="1" dirty="0"/>
              <a:t>B.1. Program Tasarımı, Değerlendirmesi ve Güncellenmesi </a:t>
            </a:r>
          </a:p>
          <a:p>
            <a:r>
              <a:rPr lang="tr-TR" b="1" dirty="0"/>
              <a:t>B.2. Programların Yürütülmesi</a:t>
            </a:r>
          </a:p>
          <a:p>
            <a:r>
              <a:rPr lang="tr-TR" b="1" dirty="0"/>
              <a:t>B.3. Öğrenme Kaynakları ve Akademik Destek Hizmetleri</a:t>
            </a:r>
          </a:p>
          <a:p>
            <a:r>
              <a:rPr lang="tr-TR" b="1" dirty="0"/>
              <a:t>B.4. Öğretim Kadrosu</a:t>
            </a:r>
          </a:p>
          <a:p>
            <a:endParaRPr lang="tr-TR" dirty="0"/>
          </a:p>
        </p:txBody>
      </p:sp>
    </p:spTree>
    <p:extLst>
      <p:ext uri="{BB962C8B-B14F-4D97-AF65-F5344CB8AC3E}">
        <p14:creationId xmlns:p14="http://schemas.microsoft.com/office/powerpoint/2010/main" val="1399974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78465F-EC89-6D99-1C7C-D5AF710FEC8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3968699-CA56-E49F-B441-C01E97965DA1}"/>
              </a:ext>
            </a:extLst>
          </p:cNvPr>
          <p:cNvSpPr>
            <a:spLocks noGrp="1"/>
          </p:cNvSpPr>
          <p:nvPr>
            <p:ph type="title"/>
          </p:nvPr>
        </p:nvSpPr>
        <p:spPr>
          <a:xfrm>
            <a:off x="5255260" y="1188637"/>
            <a:ext cx="5852711" cy="1597228"/>
          </a:xfrm>
        </p:spPr>
        <p:txBody>
          <a:bodyPr>
            <a:normAutofit/>
          </a:bodyPr>
          <a:lstStyle/>
          <a:p>
            <a:r>
              <a:rPr lang="tr-TR" sz="5100" b="1"/>
              <a:t>B. EĞİTİM VE ÖĞRETİM</a:t>
            </a:r>
            <a:endParaRPr lang="tr-TR" sz="5100"/>
          </a:p>
        </p:txBody>
      </p:sp>
      <p:pic>
        <p:nvPicPr>
          <p:cNvPr id="7" name="Graphic 6" descr="Öğretmen">
            <a:extLst>
              <a:ext uri="{FF2B5EF4-FFF2-40B4-BE49-F238E27FC236}">
                <a16:creationId xmlns:a16="http://schemas.microsoft.com/office/drawing/2014/main" id="{1F39743D-1BCC-3FD8-9151-A0DA38B7B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İçerik Yer Tutucusu 2">
            <a:extLst>
              <a:ext uri="{FF2B5EF4-FFF2-40B4-BE49-F238E27FC236}">
                <a16:creationId xmlns:a16="http://schemas.microsoft.com/office/drawing/2014/main" id="{8BA3E396-80A0-9439-5992-56D2F6EA0449}"/>
              </a:ext>
            </a:extLst>
          </p:cNvPr>
          <p:cNvSpPr>
            <a:spLocks noGrp="1"/>
          </p:cNvSpPr>
          <p:nvPr>
            <p:ph idx="1"/>
          </p:nvPr>
        </p:nvSpPr>
        <p:spPr>
          <a:xfrm>
            <a:off x="5255260" y="3079125"/>
            <a:ext cx="4428236" cy="2728198"/>
          </a:xfrm>
        </p:spPr>
        <p:txBody>
          <a:bodyPr anchor="t">
            <a:normAutofit/>
          </a:bodyPr>
          <a:lstStyle/>
          <a:p>
            <a:r>
              <a:rPr lang="tr-TR" sz="3600" b="1" dirty="0">
                <a:solidFill>
                  <a:schemeClr val="tx2"/>
                </a:solidFill>
              </a:rPr>
              <a:t>B.1. Program Tasarımı, Değerlendirmesi ve Güncellenmesi </a:t>
            </a:r>
          </a:p>
          <a:p>
            <a:pPr marL="0" indent="0">
              <a:buNone/>
            </a:pPr>
            <a:endParaRPr lang="tr-TR" dirty="0"/>
          </a:p>
        </p:txBody>
      </p:sp>
    </p:spTree>
    <p:extLst>
      <p:ext uri="{BB962C8B-B14F-4D97-AF65-F5344CB8AC3E}">
        <p14:creationId xmlns:p14="http://schemas.microsoft.com/office/powerpoint/2010/main" val="24573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6B78B1-7206-1C5B-6CC1-DB73619F461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D5D2C86-BA0A-6555-CC50-530A0596FA02}"/>
              </a:ext>
            </a:extLst>
          </p:cNvPr>
          <p:cNvSpPr>
            <a:spLocks noGrp="1"/>
          </p:cNvSpPr>
          <p:nvPr>
            <p:ph type="title"/>
          </p:nvPr>
        </p:nvSpPr>
        <p:spPr>
          <a:xfrm>
            <a:off x="344129" y="1153572"/>
            <a:ext cx="3543105" cy="4461163"/>
          </a:xfrm>
        </p:spPr>
        <p:txBody>
          <a:bodyPr>
            <a:normAutofit/>
          </a:bodyPr>
          <a:lstStyle/>
          <a:p>
            <a:r>
              <a:rPr lang="tr-TR" sz="3700" b="1" dirty="0">
                <a:solidFill>
                  <a:srgbClr val="FFFFFF"/>
                </a:solidFill>
              </a:rPr>
              <a:t>STRATEJİK AMAÇ VE HEDEFLERİMİZ</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F9D4B31-277F-21AD-2862-66E9D5BE750E}"/>
              </a:ext>
            </a:extLst>
          </p:cNvPr>
          <p:cNvSpPr>
            <a:spLocks noGrp="1"/>
          </p:cNvSpPr>
          <p:nvPr>
            <p:ph idx="1"/>
          </p:nvPr>
        </p:nvSpPr>
        <p:spPr>
          <a:xfrm>
            <a:off x="4447308" y="591344"/>
            <a:ext cx="6906491" cy="5585619"/>
          </a:xfrm>
        </p:spPr>
        <p:txBody>
          <a:bodyPr anchor="ctr">
            <a:normAutofit/>
          </a:bodyPr>
          <a:lstStyle/>
          <a:p>
            <a:r>
              <a:rPr lang="tr-TR" sz="1800" b="1" dirty="0"/>
              <a:t>Amaç 3. Paydaşlarla iletişim ve etkileşimin geliştirilmesi, </a:t>
            </a:r>
            <a:endParaRPr lang="tr-TR" sz="1800" dirty="0"/>
          </a:p>
          <a:p>
            <a:r>
              <a:rPr lang="tr-TR" sz="1800" dirty="0"/>
              <a:t>Hedef 1. Paydaşlarla iletişim ve etkileşimi arttırmak, </a:t>
            </a:r>
          </a:p>
          <a:p>
            <a:r>
              <a:rPr lang="tr-TR" sz="1800" dirty="0"/>
              <a:t>Hedef 2. Paydaşların memnuniyet düzeyinin arttırmak, </a:t>
            </a:r>
          </a:p>
          <a:p>
            <a:r>
              <a:rPr lang="tr-TR" sz="1800" dirty="0"/>
              <a:t>Hedef 3. Paydaşlarla birlikte toplumsal duyarlılığın arttırılmasında üniversite-paydaş iş birliğini geliştirmek </a:t>
            </a:r>
          </a:p>
          <a:p>
            <a:r>
              <a:rPr lang="tr-TR" sz="1800" dirty="0"/>
              <a:t>Hedef 4. Öğrencilerin sosyal ve kişisel gelişimlerini desteklemek </a:t>
            </a:r>
          </a:p>
          <a:p>
            <a:r>
              <a:rPr lang="tr-TR" sz="1800" b="1" dirty="0"/>
              <a:t>Amaç 4. Kurumsal kültür ve altyapının güçlendirilmesi, </a:t>
            </a:r>
            <a:endParaRPr lang="tr-TR" sz="1800" dirty="0"/>
          </a:p>
          <a:p>
            <a:r>
              <a:rPr lang="tr-TR" sz="1800" dirty="0"/>
              <a:t>Hedef 1. Üniversitenin yapısal ve teknik alt yapısını güçlendirmek </a:t>
            </a:r>
          </a:p>
          <a:p>
            <a:r>
              <a:rPr lang="tr-TR" sz="1800" dirty="0"/>
              <a:t>Hedef 2. Mezunlarla iletişim ve iş birliğini güçlendirmek </a:t>
            </a:r>
          </a:p>
          <a:p>
            <a:r>
              <a:rPr lang="tr-TR" sz="1800" b="1" dirty="0"/>
              <a:t>Amaç 5. Hayat boyu öğrenme bağlamında uluslararası standartları sağlamak ve sürdürülebilir kılmak</a:t>
            </a:r>
            <a:r>
              <a:rPr lang="tr-TR" sz="1800" dirty="0"/>
              <a:t>, </a:t>
            </a:r>
          </a:p>
          <a:p>
            <a:r>
              <a:rPr lang="tr-TR" sz="1800" dirty="0"/>
              <a:t>Hedef 1. Farklı programlarda harmanlanmış, uzaktan veya açık lisans ve lisansüstü ders sayısı arttırmak.</a:t>
            </a:r>
          </a:p>
          <a:p>
            <a:r>
              <a:rPr lang="tr-TR" sz="1800" dirty="0"/>
              <a:t> Hedef 2. Hayat boyu öğrenme kapsamında uzaktan eğitimle yürütülen programların ve sertifikaların sayısını arttırmak.</a:t>
            </a:r>
          </a:p>
          <a:p>
            <a:endParaRPr lang="tr-TR" sz="1800" dirty="0"/>
          </a:p>
        </p:txBody>
      </p:sp>
    </p:spTree>
    <p:extLst>
      <p:ext uri="{BB962C8B-B14F-4D97-AF65-F5344CB8AC3E}">
        <p14:creationId xmlns:p14="http://schemas.microsoft.com/office/powerpoint/2010/main" val="116998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9F7E80-A18B-8611-2533-2178ADC87F9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FF33C-F86C-F46A-37B1-D9D23B7E8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A655C46-CECE-30C7-301E-D6FF199AA05B}"/>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B.1.1. Programların tasarımı ve onayı</a:t>
            </a:r>
            <a:br>
              <a:rPr lang="tr-TR" dirty="0"/>
            </a:br>
            <a:r>
              <a:rPr lang="tr-TR" sz="1600" b="1" dirty="0"/>
              <a:t>PUAN: 4</a:t>
            </a:r>
            <a:endParaRPr lang="tr-TR" sz="1600" i="1" dirty="0"/>
          </a:p>
        </p:txBody>
      </p:sp>
      <p:sp>
        <p:nvSpPr>
          <p:cNvPr id="11" name="sketch line">
            <a:extLst>
              <a:ext uri="{FF2B5EF4-FFF2-40B4-BE49-F238E27FC236}">
                <a16:creationId xmlns:a16="http://schemas.microsoft.com/office/drawing/2014/main" id="{103A65F9-C110-8606-6A61-C241AB738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7059D2B6-5745-85EF-F937-DAF4829D822C}"/>
              </a:ext>
            </a:extLst>
          </p:cNvPr>
          <p:cNvGraphicFramePr>
            <a:graphicFrameLocks noGrp="1"/>
          </p:cNvGraphicFramePr>
          <p:nvPr>
            <p:ph idx="1"/>
            <p:extLst>
              <p:ext uri="{D42A27DB-BD31-4B8C-83A1-F6EECF244321}">
                <p14:modId xmlns:p14="http://schemas.microsoft.com/office/powerpoint/2010/main" val="3622700586"/>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Birime bağlı programların alan içi ve alan dışı seçmeli ders havuzunu gözden geçirmek amacıyla öğrenci talep anketi ve dış paydaş toplantısı gerçekleştirmesi planlanmıştır. </a:t>
                      </a:r>
                    </a:p>
                  </a:txBody>
                  <a:tcPr marL="118230" marR="118230" marT="59115" marB="59115">
                    <a:solidFill>
                      <a:schemeClr val="accent6">
                        <a:lumMod val="20000"/>
                        <a:lumOff val="80000"/>
                        <a:alpha val="20000"/>
                      </a:schemeClr>
                    </a:solidFill>
                  </a:tcPr>
                </a:tc>
                <a:tc>
                  <a:txBody>
                    <a:bodyPr/>
                    <a:lstStyle/>
                    <a:p>
                      <a:r>
                        <a:rPr lang="tr-TR" sz="1800" kern="1200" dirty="0">
                          <a:solidFill>
                            <a:schemeClr val="tx1"/>
                          </a:solidFill>
                          <a:effectLst/>
                          <a:latin typeface="+mn-lt"/>
                          <a:ea typeface="+mn-ea"/>
                          <a:cs typeface="+mn-cs"/>
                        </a:rPr>
                        <a:t>1) Öğrenci anketleri yoluyla seçmeli ders havuzunda bulunmasını istedikleri özellikle alan dışı seçmeli dersler öğrencilere sorulmuştur.</a:t>
                      </a:r>
                      <a:endParaRPr lang="tr-TR" sz="1800" dirty="0"/>
                    </a:p>
                  </a:txBody>
                  <a:tcPr marL="118230" marR="118230" marT="59115" marB="59115">
                    <a:solidFill>
                      <a:schemeClr val="accent6">
                        <a:lumMod val="20000"/>
                        <a:lumOff val="80000"/>
                        <a:alpha val="20000"/>
                      </a:schemeClr>
                    </a:solidFill>
                  </a:tcPr>
                </a:tc>
                <a:tc>
                  <a:txBody>
                    <a:bodyPr/>
                    <a:lstStyle/>
                    <a:p>
                      <a:r>
                        <a:rPr lang="tr-TR" sz="1800" kern="1200" dirty="0">
                          <a:solidFill>
                            <a:schemeClr val="tx1"/>
                          </a:solidFill>
                          <a:effectLst/>
                          <a:latin typeface="+mn-lt"/>
                          <a:ea typeface="+mn-ea"/>
                          <a:cs typeface="+mn-cs"/>
                        </a:rPr>
                        <a:t>1) Çıkan neticeler sonucunda ilgili bölümlerin gerekli güncellemeleri takvimlendirip takip edilecektir.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Değişikliklerin etkisi anketler ile ölçülecektir.</a:t>
                      </a:r>
                      <a:endParaRPr lang="tr-TR" sz="1800" dirty="0"/>
                    </a:p>
                  </a:txBody>
                  <a:tcPr marL="118230" marR="118230" marT="59115" marB="59115">
                    <a:solidFill>
                      <a:schemeClr val="accent6">
                        <a:lumMod val="20000"/>
                        <a:lumOff val="80000"/>
                        <a:alpha val="20000"/>
                      </a:schemeClr>
                    </a:solidFill>
                  </a:tcPr>
                </a:tc>
                <a:tc>
                  <a:txBody>
                    <a:bodyPr/>
                    <a:lstStyle/>
                    <a:p>
                      <a:r>
                        <a:rPr lang="tr-TR" sz="1800" kern="1200" dirty="0">
                          <a:solidFill>
                            <a:schemeClr val="tx1"/>
                          </a:solidFill>
                          <a:effectLst/>
                          <a:latin typeface="+mn-lt"/>
                          <a:ea typeface="+mn-ea"/>
                          <a:cs typeface="+mn-cs"/>
                        </a:rPr>
                        <a:t>1) Değişiklikler ve mevcut durum yetersiz kalması durumunda yeniden düzenlenmelerin planlanması.</a:t>
                      </a:r>
                      <a:endParaRPr lang="tr-TR" sz="1800" dirty="0"/>
                    </a:p>
                  </a:txBody>
                  <a:tcPr marL="118230" marR="118230" marT="59115" marB="59115">
                    <a:solidFill>
                      <a:schemeClr val="accent6">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1743148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562DF8-AC9B-6A83-8403-C073266A66A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FF2BE1-A9AC-0A8C-D48B-5A79EC087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6FA0C7E-9434-3776-D571-9C156E54EBED}"/>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B.1.2. Programın ders dağılım dengesi</a:t>
            </a:r>
            <a:br>
              <a:rPr lang="tr-TR" dirty="0"/>
            </a:br>
            <a:r>
              <a:rPr lang="tr-TR" sz="1800" b="1" i="1" dirty="0"/>
              <a:t>Puan: 3</a:t>
            </a:r>
          </a:p>
        </p:txBody>
      </p:sp>
      <p:sp>
        <p:nvSpPr>
          <p:cNvPr id="11" name="sketch line">
            <a:extLst>
              <a:ext uri="{FF2B5EF4-FFF2-40B4-BE49-F238E27FC236}">
                <a16:creationId xmlns:a16="http://schemas.microsoft.com/office/drawing/2014/main" id="{3203F4A6-3B96-52A6-4FA0-CCDF49558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3D83622B-A2E3-70F6-47DD-C2DCA3D7989C}"/>
              </a:ext>
            </a:extLst>
          </p:cNvPr>
          <p:cNvGraphicFramePr>
            <a:graphicFrameLocks noGrp="1"/>
          </p:cNvGraphicFramePr>
          <p:nvPr>
            <p:ph idx="1"/>
            <p:extLst>
              <p:ext uri="{D42A27DB-BD31-4B8C-83A1-F6EECF244321}">
                <p14:modId xmlns:p14="http://schemas.microsoft.com/office/powerpoint/2010/main" val="142340618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marL="457200">
                        <a:lnSpc>
                          <a:spcPct val="107000"/>
                        </a:lnSpc>
                        <a:spcAft>
                          <a:spcPts val="800"/>
                        </a:spcAft>
                        <a:buNone/>
                      </a:pPr>
                      <a:r>
                        <a:rPr lang="tr-TR" sz="1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Programlardaki ders dağılım dengesi Meslek Bilgisi %35, Alan Eğitimi %55, Genel Kültür %15 olarak planlanmıştır.</a:t>
                      </a:r>
                      <a:endParaRPr lang="tr-TR" sz="18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a:lnSpc>
                          <a:spcPct val="107000"/>
                        </a:lnSpc>
                        <a:spcAft>
                          <a:spcPts val="800"/>
                        </a:spcAft>
                        <a:buNone/>
                      </a:pPr>
                      <a:r>
                        <a:rPr lang="tr-TR" sz="1800" kern="0" dirty="0">
                          <a:effectLst/>
                          <a:latin typeface="Calibri" panose="020F0502020204030204" pitchFamily="34" charset="0"/>
                          <a:ea typeface="Times New Roman" panose="02020603050405020304" pitchFamily="18" charset="0"/>
                          <a:cs typeface="Arial" panose="020B0604020202020204" pitchFamily="34" charset="0"/>
                        </a:rPr>
                        <a:t>1) Bu plan doğrultusunda program dizayn edilip kontrol edilmiştir.  </a:t>
                      </a:r>
                      <a:endParaRPr lang="tr-TR" sz="18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a:lnSpc>
                          <a:spcPct val="107000"/>
                        </a:lnSpc>
                        <a:spcAft>
                          <a:spcPts val="800"/>
                        </a:spcAft>
                        <a:buNone/>
                      </a:pPr>
                      <a:r>
                        <a:rPr lang="tr-TR" sz="1800" kern="0" dirty="0">
                          <a:effectLst/>
                          <a:latin typeface="Calibri" panose="020F0502020204030204" pitchFamily="34" charset="0"/>
                          <a:ea typeface="Times New Roman" panose="02020603050405020304" pitchFamily="18" charset="0"/>
                          <a:cs typeface="Arial" panose="020B0604020202020204" pitchFamily="34" charset="0"/>
                        </a:rPr>
                        <a:t> 1) Dersler hakkında öğrenci ve mezun görüşleri sorulmuştur.</a:t>
                      </a:r>
                      <a:endParaRPr lang="tr-TR" sz="18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bg1">
                        <a:lumMod val="95000"/>
                      </a:schemeClr>
                    </a:solidFill>
                  </a:tcPr>
                </a:tc>
                <a:tc>
                  <a:txBody>
                    <a:bodyPr/>
                    <a:lstStyle/>
                    <a:p>
                      <a:pPr>
                        <a:lnSpc>
                          <a:spcPct val="107000"/>
                        </a:lnSpc>
                        <a:spcAft>
                          <a:spcPts val="800"/>
                        </a:spcAft>
                        <a:buNone/>
                      </a:pPr>
                      <a:r>
                        <a:rPr lang="tr-TR" sz="1800" kern="0" dirty="0">
                          <a:effectLst/>
                          <a:latin typeface="Calibri" panose="020F0502020204030204" pitchFamily="34" charset="0"/>
                          <a:ea typeface="Times New Roman" panose="02020603050405020304" pitchFamily="18" charset="0"/>
                          <a:cs typeface="Arial" panose="020B0604020202020204" pitchFamily="34" charset="0"/>
                        </a:rPr>
                        <a:t>1) Dönütler doğrultusunda gerekli iyileştirmeler yapılacaktır.</a:t>
                      </a:r>
                      <a:endParaRPr lang="tr-TR" sz="18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solidFill>
                      <a:schemeClr val="bg1">
                        <a:lumMod val="95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19216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7C6763-B6D7-9989-B5EE-A3F640301BD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33BED6-2796-AE47-698A-BAE70DB0E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105587D-CF80-B0AB-E1EE-B282F7D0E22A}"/>
              </a:ext>
            </a:extLst>
          </p:cNvPr>
          <p:cNvSpPr>
            <a:spLocks noGrp="1"/>
          </p:cNvSpPr>
          <p:nvPr>
            <p:ph type="title"/>
          </p:nvPr>
        </p:nvSpPr>
        <p:spPr>
          <a:xfrm>
            <a:off x="838200" y="365125"/>
            <a:ext cx="10515600" cy="1325563"/>
          </a:xfrm>
        </p:spPr>
        <p:txBody>
          <a:bodyPr>
            <a:normAutofit fontScale="90000"/>
          </a:bodyPr>
          <a:lstStyle/>
          <a:p>
            <a:pPr algn="r"/>
            <a:r>
              <a:rPr lang="tr-TR" b="1" dirty="0"/>
              <a:t>B.1.3. Ders kazanımlarının program çıktılarıyla uyumu</a:t>
            </a:r>
            <a:br>
              <a:rPr lang="tr-TR" dirty="0"/>
            </a:br>
            <a:r>
              <a:rPr lang="tr-TR" sz="1800" b="1" i="1" dirty="0"/>
              <a:t>PUAN: 4</a:t>
            </a:r>
            <a:endParaRPr lang="tr-TR" sz="1800" i="1" dirty="0"/>
          </a:p>
        </p:txBody>
      </p:sp>
      <p:sp>
        <p:nvSpPr>
          <p:cNvPr id="11" name="sketch line">
            <a:extLst>
              <a:ext uri="{FF2B5EF4-FFF2-40B4-BE49-F238E27FC236}">
                <a16:creationId xmlns:a16="http://schemas.microsoft.com/office/drawing/2014/main" id="{58078FFF-1C10-AEB3-5E8F-056E4272C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3A0013B6-936B-6F0D-A4B8-D4A0BD044573}"/>
              </a:ext>
            </a:extLst>
          </p:cNvPr>
          <p:cNvGraphicFramePr>
            <a:graphicFrameLocks noGrp="1"/>
          </p:cNvGraphicFramePr>
          <p:nvPr>
            <p:ph idx="1"/>
            <p:extLst>
              <p:ext uri="{D42A27DB-BD31-4B8C-83A1-F6EECF244321}">
                <p14:modId xmlns:p14="http://schemas.microsoft.com/office/powerpoint/2010/main" val="3417325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 1) Program çıktılarının ders kazanımları ile kıyaslanması ve uyumunun yeniden değerlendirilmesi planlanmıştır.</a:t>
                      </a: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Tüm müfredatlardaki dersler yeniden gözden geçirilip düzeltmeler yapılmıştır. </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Bölüm Koordinatörleri tarafından kontroller yapılmıştır.</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Karşılaşılabilecek olası aksaklıklar için koordinatörlerin belli aralıklar ile kontrollerinin planlanması.</a:t>
                      </a:r>
                      <a:endParaRPr lang="tr-TR" sz="18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400424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3F4DBF-84DE-BC65-97AF-7018DBDD82F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7D1F63-F640-1A10-722C-61C2F75F5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697C4AA-6C54-202A-791B-1AF88A667440}"/>
              </a:ext>
            </a:extLst>
          </p:cNvPr>
          <p:cNvSpPr>
            <a:spLocks noGrp="1"/>
          </p:cNvSpPr>
          <p:nvPr>
            <p:ph type="title"/>
          </p:nvPr>
        </p:nvSpPr>
        <p:spPr>
          <a:xfrm>
            <a:off x="838200" y="365125"/>
            <a:ext cx="10515600" cy="1325563"/>
          </a:xfrm>
        </p:spPr>
        <p:txBody>
          <a:bodyPr>
            <a:normAutofit fontScale="90000"/>
          </a:bodyPr>
          <a:lstStyle/>
          <a:p>
            <a:pPr algn="r"/>
            <a:r>
              <a:rPr lang="tr-TR" dirty="0"/>
              <a:t> </a:t>
            </a:r>
            <a:r>
              <a:rPr lang="tr-TR" b="1" dirty="0"/>
              <a:t>B.1.4. Öğrenci iş yüküne dayalı ders tasarımı</a:t>
            </a:r>
            <a:br>
              <a:rPr lang="tr-TR" dirty="0"/>
            </a:br>
            <a:r>
              <a:rPr lang="tr-TR" sz="1800" b="1" i="1" dirty="0"/>
              <a:t>PUAN: 2</a:t>
            </a:r>
            <a:endParaRPr lang="tr-TR" sz="1800" i="1" dirty="0"/>
          </a:p>
        </p:txBody>
      </p:sp>
      <p:sp>
        <p:nvSpPr>
          <p:cNvPr id="11" name="sketch line">
            <a:extLst>
              <a:ext uri="{FF2B5EF4-FFF2-40B4-BE49-F238E27FC236}">
                <a16:creationId xmlns:a16="http://schemas.microsoft.com/office/drawing/2014/main" id="{7173D3C2-7332-2363-0C12-B5D582797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A82BF29B-FDD8-5563-5695-D6C710205C17}"/>
              </a:ext>
            </a:extLst>
          </p:cNvPr>
          <p:cNvGraphicFramePr>
            <a:graphicFrameLocks noGrp="1"/>
          </p:cNvGraphicFramePr>
          <p:nvPr>
            <p:ph idx="1"/>
            <p:extLst>
              <p:ext uri="{D42A27DB-BD31-4B8C-83A1-F6EECF244321}">
                <p14:modId xmlns:p14="http://schemas.microsoft.com/office/powerpoint/2010/main" val="304419979"/>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 1) Ders yüklerinin gözden geçirilmesi planlanmıştır.</a:t>
                      </a: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Gerekli kontroller yapılmıştır.</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Dönem içi çalışmalar evrakı ve sınav evrakları sistematik toplanarak, güncel durum birim koordinatörleri tarafından kontrol edilmektedir.</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Kontrollerde yaşanabilecek olası aksaklıklar için arşivleme sürecinde bazı protokollerin uygulanması (Birimde toplanıp kontrolden geçmeyen evrakların arşive kabulünün yapılmaması gibi).</a:t>
                      </a:r>
                      <a:endParaRPr lang="tr-TR" sz="18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773481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23DB90-93D8-313E-200B-ED4A349D7C3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E1ADAE-C6C5-1B2C-D7CF-8FE2F8507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1A62761-6119-8536-06B7-09ADB22C3083}"/>
              </a:ext>
            </a:extLst>
          </p:cNvPr>
          <p:cNvSpPr>
            <a:spLocks noGrp="1"/>
          </p:cNvSpPr>
          <p:nvPr>
            <p:ph type="title"/>
          </p:nvPr>
        </p:nvSpPr>
        <p:spPr>
          <a:xfrm>
            <a:off x="501445" y="365125"/>
            <a:ext cx="10852355" cy="1325563"/>
          </a:xfrm>
        </p:spPr>
        <p:txBody>
          <a:bodyPr>
            <a:normAutofit fontScale="90000"/>
          </a:bodyPr>
          <a:lstStyle/>
          <a:p>
            <a:pPr algn="r"/>
            <a:r>
              <a:rPr lang="tr-TR" dirty="0"/>
              <a:t> </a:t>
            </a:r>
            <a:r>
              <a:rPr lang="tr-TR" b="1" dirty="0"/>
              <a:t> B.1.6. Eğitim ve öğretim süreçlerinin yönetimi</a:t>
            </a:r>
            <a:br>
              <a:rPr lang="tr-TR" dirty="0"/>
            </a:br>
            <a:r>
              <a:rPr lang="tr-TR" sz="1800" b="1" i="1" dirty="0"/>
              <a:t>PUAN: 3</a:t>
            </a:r>
            <a:endParaRPr lang="tr-TR" sz="1800" i="1" dirty="0"/>
          </a:p>
        </p:txBody>
      </p:sp>
      <p:sp>
        <p:nvSpPr>
          <p:cNvPr id="11" name="sketch line">
            <a:extLst>
              <a:ext uri="{FF2B5EF4-FFF2-40B4-BE49-F238E27FC236}">
                <a16:creationId xmlns:a16="http://schemas.microsoft.com/office/drawing/2014/main" id="{605AF4AD-D4F3-BDAB-2D64-5913DC704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98E44301-73C7-DF06-91A6-E8EF55051C85}"/>
              </a:ext>
            </a:extLst>
          </p:cNvPr>
          <p:cNvGraphicFramePr>
            <a:graphicFrameLocks noGrp="1"/>
          </p:cNvGraphicFramePr>
          <p:nvPr>
            <p:ph idx="1"/>
            <p:extLst>
              <p:ext uri="{D42A27DB-BD31-4B8C-83A1-F6EECF244321}">
                <p14:modId xmlns:p14="http://schemas.microsoft.com/office/powerpoint/2010/main" val="190693219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Eğitim ve öğretim süreçlerinin yönetiminde paydaş katılımının sağlanması planlanmıştır. </a:t>
                      </a: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Derslerin planlanmasında içeriğin güncellenmesinde iç ve dış paydaşların görüşlerine yer verilmiştir. </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Anketler vasıtasıyla süreç kontrol edilmektedir.</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İç ve dış paydaşların çeşitliliğinin genişletilmesi, katılımının artırılması planlanmaktadır. </a:t>
                      </a:r>
                      <a:endParaRPr lang="tr-TR" sz="18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143266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9DDBF0-D393-440A-15F2-A7F0DA6C449A}"/>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848453-6DE9-75CD-6922-05547AA22FEF}"/>
              </a:ext>
            </a:extLst>
          </p:cNvPr>
          <p:cNvSpPr>
            <a:spLocks noGrp="1"/>
          </p:cNvSpPr>
          <p:nvPr>
            <p:ph type="title"/>
          </p:nvPr>
        </p:nvSpPr>
        <p:spPr>
          <a:xfrm>
            <a:off x="5255260" y="1188637"/>
            <a:ext cx="5852711" cy="1597228"/>
          </a:xfrm>
        </p:spPr>
        <p:txBody>
          <a:bodyPr>
            <a:normAutofit/>
          </a:bodyPr>
          <a:lstStyle/>
          <a:p>
            <a:r>
              <a:rPr lang="tr-TR" sz="5100" b="1"/>
              <a:t>B. EĞİTİM VE ÖĞRETİM</a:t>
            </a:r>
            <a:endParaRPr lang="tr-TR" sz="5100"/>
          </a:p>
        </p:txBody>
      </p:sp>
      <p:pic>
        <p:nvPicPr>
          <p:cNvPr id="7" name="Graphic 6" descr="Öğretmen">
            <a:extLst>
              <a:ext uri="{FF2B5EF4-FFF2-40B4-BE49-F238E27FC236}">
                <a16:creationId xmlns:a16="http://schemas.microsoft.com/office/drawing/2014/main" id="{089E2E1A-2894-BF1C-190A-8BACE6722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İçerik Yer Tutucusu 2">
            <a:extLst>
              <a:ext uri="{FF2B5EF4-FFF2-40B4-BE49-F238E27FC236}">
                <a16:creationId xmlns:a16="http://schemas.microsoft.com/office/drawing/2014/main" id="{D824D086-76B5-447A-16C6-C07E1544D603}"/>
              </a:ext>
            </a:extLst>
          </p:cNvPr>
          <p:cNvSpPr>
            <a:spLocks noGrp="1"/>
          </p:cNvSpPr>
          <p:nvPr>
            <p:ph idx="1"/>
          </p:nvPr>
        </p:nvSpPr>
        <p:spPr>
          <a:xfrm>
            <a:off x="5255260" y="2998278"/>
            <a:ext cx="4428236" cy="2728198"/>
          </a:xfrm>
        </p:spPr>
        <p:txBody>
          <a:bodyPr anchor="t">
            <a:normAutofit/>
          </a:bodyPr>
          <a:lstStyle/>
          <a:p>
            <a:r>
              <a:rPr lang="tr-TR" sz="3600" b="1" dirty="0"/>
              <a:t>B.2. Programların Yürütülmesi</a:t>
            </a:r>
          </a:p>
          <a:p>
            <a:pPr marL="0" indent="0">
              <a:buNone/>
            </a:pPr>
            <a:endParaRPr lang="tr-TR" sz="2000" dirty="0"/>
          </a:p>
        </p:txBody>
      </p:sp>
    </p:spTree>
    <p:extLst>
      <p:ext uri="{BB962C8B-B14F-4D97-AF65-F5344CB8AC3E}">
        <p14:creationId xmlns:p14="http://schemas.microsoft.com/office/powerpoint/2010/main" val="171543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5EAAEF-CC1C-83EB-7DB9-16C6B3097CE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AAF645-0DA4-B005-BCA0-C5FBE66E3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EB1C9EB-2CCD-5FC5-E7A0-7127AC19186D}"/>
              </a:ext>
            </a:extLst>
          </p:cNvPr>
          <p:cNvSpPr>
            <a:spLocks noGrp="1"/>
          </p:cNvSpPr>
          <p:nvPr>
            <p:ph type="title"/>
          </p:nvPr>
        </p:nvSpPr>
        <p:spPr>
          <a:xfrm>
            <a:off x="838200" y="365125"/>
            <a:ext cx="10515600" cy="1325563"/>
          </a:xfrm>
        </p:spPr>
        <p:txBody>
          <a:bodyPr>
            <a:normAutofit/>
          </a:bodyPr>
          <a:lstStyle/>
          <a:p>
            <a:pPr algn="r"/>
            <a:r>
              <a:rPr lang="tr-TR" b="1" dirty="0"/>
              <a:t>B.2.1. Öğretim yöntem ve teknikleri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CBAB8F18-530D-74E6-5474-30FED824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B2F75006-6C00-DBB0-2E3C-4929A86A1012}"/>
              </a:ext>
            </a:extLst>
          </p:cNvPr>
          <p:cNvGraphicFramePr>
            <a:graphicFrameLocks noGrp="1"/>
          </p:cNvGraphicFramePr>
          <p:nvPr>
            <p:ph idx="1"/>
            <p:extLst>
              <p:ext uri="{D42A27DB-BD31-4B8C-83A1-F6EECF244321}">
                <p14:modId xmlns:p14="http://schemas.microsoft.com/office/powerpoint/2010/main" val="678713610"/>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Öğretim yöntem ve tekniklerinde çeşitliliğin ve teknoloji kullanımının artırılması planlanmaktadır. </a:t>
                      </a: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Bu konuda seminerler düzenlenmiştir. </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Anketlerle kontrol edilmektedir. </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Yeterli memnuniyet seviyelerine ulaşılmadığı koşulda ise hizmet içi eğitimler devreye alınacaktır.</a:t>
                      </a:r>
                      <a:endParaRPr lang="tr-TR" sz="18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18071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B823CB-01CD-DCFA-E0A3-FB9F3AE71D7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5900EB-B54C-E595-A36E-3990C6613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A31B6DB-58BF-F95C-2DED-BB36DF33F286}"/>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B.2.2. Ölçme ve değerlendirme</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17DE32B0-F4E9-DA70-45BD-6DC4E892D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103B0FC3-033F-9E5C-3998-97B84E1F7C18}"/>
              </a:ext>
            </a:extLst>
          </p:cNvPr>
          <p:cNvGraphicFramePr>
            <a:graphicFrameLocks noGrp="1"/>
          </p:cNvGraphicFramePr>
          <p:nvPr>
            <p:ph idx="1"/>
            <p:extLst>
              <p:ext uri="{D42A27DB-BD31-4B8C-83A1-F6EECF244321}">
                <p14:modId xmlns:p14="http://schemas.microsoft.com/office/powerpoint/2010/main" val="2493480260"/>
              </p:ext>
            </p:extLst>
          </p:nvPr>
        </p:nvGraphicFramePr>
        <p:xfrm>
          <a:off x="403124" y="2228087"/>
          <a:ext cx="11533237" cy="4001220"/>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2969342">
                  <a:extLst>
                    <a:ext uri="{9D8B030D-6E8A-4147-A177-3AD203B41FA5}">
                      <a16:colId xmlns:a16="http://schemas.microsoft.com/office/drawing/2014/main" val="252379472"/>
                    </a:ext>
                  </a:extLst>
                </a:gridCol>
                <a:gridCol w="2890684">
                  <a:extLst>
                    <a:ext uri="{9D8B030D-6E8A-4147-A177-3AD203B41FA5}">
                      <a16:colId xmlns:a16="http://schemas.microsoft.com/office/drawing/2014/main" val="3990807081"/>
                    </a:ext>
                  </a:extLst>
                </a:gridCol>
                <a:gridCol w="312665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Ölçme değerlendirme ile ilgili hazırlanan kılavuzun ve ilkelerin uygulanıp uygulanmadığının takibinin yapılması planlanmıştır.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Sınav evraklarına soru ve ders çıktıları eşleştirme matrisinin eklenmesi </a:t>
                      </a: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Ölçme değerlendirme ile ilgili hazırlanan kılavuzun ve ilkelerin uygulanıp uygulanmadığının takibi yapılmıştır.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Sınav evraklarına soru ve ders çıktıları eşleştirme matrisi eklenmiş ve matbu sınav evrakı oluşturulmuştur.</a:t>
                      </a:r>
                      <a:endParaRPr lang="tr-TR" sz="1800" dirty="0"/>
                    </a:p>
                  </a:txBody>
                  <a:tcPr marL="118230" marR="118230" marT="59115" marB="59115">
                    <a:solidFill>
                      <a:schemeClr val="accent3">
                        <a:lumMod val="20000"/>
                        <a:lumOff val="8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effectLst/>
                          <a:latin typeface="+mn-lt"/>
                          <a:ea typeface="+mn-ea"/>
                          <a:cs typeface="+mn-cs"/>
                        </a:rPr>
                        <a:t>1) Arşivleme sistemi vasıtasıyla süreçte kontroller yapılmıştır. </a:t>
                      </a:r>
                    </a:p>
                    <a:p>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Uygulamada var olan eksiklikler için güncellemeler yapılmaktadır. </a:t>
                      </a:r>
                      <a:endParaRPr lang="tr-TR" sz="18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218515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71021A-1DD7-5577-C86C-455EA37E6A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D8D48A-3F3A-D44F-7D62-174569A28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EBE7A5F-0476-300D-0442-0B591F266CAE}"/>
              </a:ext>
            </a:extLst>
          </p:cNvPr>
          <p:cNvSpPr>
            <a:spLocks noGrp="1"/>
          </p:cNvSpPr>
          <p:nvPr>
            <p:ph type="title"/>
          </p:nvPr>
        </p:nvSpPr>
        <p:spPr>
          <a:xfrm>
            <a:off x="838200" y="365125"/>
            <a:ext cx="10515600" cy="1325563"/>
          </a:xfrm>
        </p:spPr>
        <p:txBody>
          <a:bodyPr>
            <a:normAutofit fontScale="90000"/>
          </a:bodyPr>
          <a:lstStyle/>
          <a:p>
            <a:pPr algn="r"/>
            <a:r>
              <a:rPr lang="tr-TR" dirty="0"/>
              <a:t> </a:t>
            </a:r>
            <a:r>
              <a:rPr lang="tr-TR" b="1" dirty="0"/>
              <a:t>B.2.3. Öğrenci kabulü, önceki öğrenmenin tanınması ve kredilendirilmesi*</a:t>
            </a:r>
            <a:br>
              <a:rPr lang="tr-TR" dirty="0"/>
            </a:br>
            <a:r>
              <a:rPr lang="tr-TR" sz="1800" b="1" i="1" dirty="0"/>
              <a:t>PUAN: 3</a:t>
            </a:r>
            <a:endParaRPr lang="tr-TR" sz="1800" i="1" dirty="0"/>
          </a:p>
        </p:txBody>
      </p:sp>
      <p:sp>
        <p:nvSpPr>
          <p:cNvPr id="11" name="sketch line">
            <a:extLst>
              <a:ext uri="{FF2B5EF4-FFF2-40B4-BE49-F238E27FC236}">
                <a16:creationId xmlns:a16="http://schemas.microsoft.com/office/drawing/2014/main" id="{C76FE289-9942-C90D-8AC4-C3BE466FB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3607A50C-45C9-8D29-2010-A8C0148D0C0A}"/>
              </a:ext>
            </a:extLst>
          </p:cNvPr>
          <p:cNvGraphicFramePr>
            <a:graphicFrameLocks noGrp="1"/>
          </p:cNvGraphicFramePr>
          <p:nvPr>
            <p:ph idx="1"/>
            <p:extLst>
              <p:ext uri="{D42A27DB-BD31-4B8C-83A1-F6EECF244321}">
                <p14:modId xmlns:p14="http://schemas.microsoft.com/office/powerpoint/2010/main" val="1237599950"/>
              </p:ext>
            </p:extLst>
          </p:nvPr>
        </p:nvGraphicFramePr>
        <p:xfrm>
          <a:off x="403124" y="2228087"/>
          <a:ext cx="10859236" cy="1827846"/>
        </p:xfrm>
        <a:graphic>
          <a:graphicData uri="http://schemas.openxmlformats.org/drawingml/2006/table">
            <a:tbl>
              <a:tblPr firstRow="1" bandRow="1">
                <a:tableStyleId>{8799B23B-EC83-4686-B30A-512413B5E67A}</a:tableStyleId>
              </a:tblPr>
              <a:tblGrid>
                <a:gridCol w="10859236">
                  <a:extLst>
                    <a:ext uri="{9D8B030D-6E8A-4147-A177-3AD203B41FA5}">
                      <a16:colId xmlns:a16="http://schemas.microsoft.com/office/drawing/2014/main" val="3469786666"/>
                    </a:ext>
                  </a:extLst>
                </a:gridCol>
              </a:tblGrid>
              <a:tr h="272021">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1545080">
                <a:tc>
                  <a:txBody>
                    <a:bodyPr/>
                    <a:lstStyle/>
                    <a:p>
                      <a:pPr algn="ctr"/>
                      <a:r>
                        <a:rPr lang="tr-TR" sz="1800" kern="1200" dirty="0">
                          <a:solidFill>
                            <a:schemeClr val="tx1"/>
                          </a:solidFill>
                          <a:effectLst/>
                          <a:latin typeface="+mn-lt"/>
                          <a:ea typeface="+mn-ea"/>
                          <a:cs typeface="+mn-cs"/>
                        </a:rPr>
                        <a:t>1) TRÜ Ders Muafiyet ve Uyum </a:t>
                      </a:r>
                      <a:r>
                        <a:rPr lang="tr-TR" sz="1800" kern="1200" dirty="0" err="1">
                          <a:solidFill>
                            <a:schemeClr val="tx1"/>
                          </a:solidFill>
                          <a:effectLst/>
                          <a:latin typeface="+mn-lt"/>
                          <a:ea typeface="+mn-ea"/>
                          <a:cs typeface="+mn-cs"/>
                        </a:rPr>
                        <a:t>Yönergesi’ne</a:t>
                      </a:r>
                      <a:r>
                        <a:rPr lang="tr-TR" sz="1800" kern="1200" dirty="0">
                          <a:solidFill>
                            <a:schemeClr val="tx1"/>
                          </a:solidFill>
                          <a:effectLst/>
                          <a:latin typeface="+mn-lt"/>
                          <a:ea typeface="+mn-ea"/>
                          <a:cs typeface="+mn-cs"/>
                        </a:rPr>
                        <a:t> uygun olarak yapılmış uygulama örnekleri mevcuttur. </a:t>
                      </a:r>
                    </a:p>
                    <a:p>
                      <a:pPr algn="ctr"/>
                      <a:r>
                        <a:rPr lang="tr-TR" sz="1800" kern="1200" dirty="0">
                          <a:solidFill>
                            <a:schemeClr val="tx1"/>
                          </a:solidFill>
                          <a:effectLst/>
                          <a:latin typeface="+mn-lt"/>
                          <a:ea typeface="+mn-ea"/>
                          <a:cs typeface="+mn-cs"/>
                        </a:rPr>
                        <a:t>Bu alt ölçüte dair 2025 yılında herhangi bir planlama/iyileştirme yapılmamıştır.</a:t>
                      </a:r>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656275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D79F91-9668-860D-1D68-D0AE98B3A32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1708857-ECC0-7D28-79E8-2F6C24728A4A}"/>
              </a:ext>
            </a:extLst>
          </p:cNvPr>
          <p:cNvSpPr>
            <a:spLocks noGrp="1"/>
          </p:cNvSpPr>
          <p:nvPr>
            <p:ph type="title"/>
          </p:nvPr>
        </p:nvSpPr>
        <p:spPr>
          <a:xfrm>
            <a:off x="5255260" y="1188637"/>
            <a:ext cx="5852711" cy="1597228"/>
          </a:xfrm>
        </p:spPr>
        <p:txBody>
          <a:bodyPr>
            <a:normAutofit/>
          </a:bodyPr>
          <a:lstStyle/>
          <a:p>
            <a:r>
              <a:rPr lang="tr-TR" sz="5100" b="1"/>
              <a:t>B. EĞİTİM VE ÖĞRETİM</a:t>
            </a:r>
            <a:endParaRPr lang="tr-TR" sz="5100"/>
          </a:p>
        </p:txBody>
      </p:sp>
      <p:pic>
        <p:nvPicPr>
          <p:cNvPr id="7" name="Graphic 6" descr="Öğretmen">
            <a:extLst>
              <a:ext uri="{FF2B5EF4-FFF2-40B4-BE49-F238E27FC236}">
                <a16:creationId xmlns:a16="http://schemas.microsoft.com/office/drawing/2014/main" id="{B9E52EF9-6B09-1136-C60D-EA9DE52268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İçerik Yer Tutucusu 2">
            <a:extLst>
              <a:ext uri="{FF2B5EF4-FFF2-40B4-BE49-F238E27FC236}">
                <a16:creationId xmlns:a16="http://schemas.microsoft.com/office/drawing/2014/main" id="{7ED2B213-9F6C-3DAA-20A7-5F985E8895DF}"/>
              </a:ext>
            </a:extLst>
          </p:cNvPr>
          <p:cNvSpPr>
            <a:spLocks noGrp="1"/>
          </p:cNvSpPr>
          <p:nvPr>
            <p:ph idx="1"/>
          </p:nvPr>
        </p:nvSpPr>
        <p:spPr>
          <a:xfrm>
            <a:off x="5255260" y="2998278"/>
            <a:ext cx="4428236" cy="2728198"/>
          </a:xfrm>
        </p:spPr>
        <p:txBody>
          <a:bodyPr anchor="t">
            <a:normAutofit/>
          </a:bodyPr>
          <a:lstStyle/>
          <a:p>
            <a:r>
              <a:rPr lang="tr-TR" sz="3200" b="1" dirty="0"/>
              <a:t>B.3. Öğrenme Kaynakları ve Akademik Destek Hizmetleri</a:t>
            </a:r>
          </a:p>
          <a:p>
            <a:pPr marL="0" indent="0">
              <a:buNone/>
            </a:pPr>
            <a:endParaRPr lang="tr-TR" sz="2000" dirty="0"/>
          </a:p>
        </p:txBody>
      </p:sp>
    </p:spTree>
    <p:extLst>
      <p:ext uri="{BB962C8B-B14F-4D97-AF65-F5344CB8AC3E}">
        <p14:creationId xmlns:p14="http://schemas.microsoft.com/office/powerpoint/2010/main" val="233850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DC3C87-CCCF-DBAF-245B-2019802293CB}"/>
              </a:ext>
            </a:extLst>
          </p:cNvPr>
          <p:cNvSpPr>
            <a:spLocks noGrp="1"/>
          </p:cNvSpPr>
          <p:nvPr>
            <p:ph type="title"/>
          </p:nvPr>
        </p:nvSpPr>
        <p:spPr>
          <a:xfrm>
            <a:off x="838200" y="365125"/>
            <a:ext cx="10515600" cy="1325563"/>
          </a:xfrm>
        </p:spPr>
        <p:txBody>
          <a:bodyPr>
            <a:normAutofit/>
          </a:bodyPr>
          <a:lstStyle/>
          <a:p>
            <a:r>
              <a:rPr lang="tr-TR" b="1" dirty="0"/>
              <a:t>A. LİDERLİK, YÖNETİŞİM ve KALİTE</a:t>
            </a:r>
            <a:endParaRPr lang="tr-TR"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6A9F6C2-8980-F731-0C81-40DFC260B102}"/>
              </a:ext>
            </a:extLst>
          </p:cNvPr>
          <p:cNvSpPr>
            <a:spLocks noGrp="1"/>
          </p:cNvSpPr>
          <p:nvPr>
            <p:ph idx="1"/>
          </p:nvPr>
        </p:nvSpPr>
        <p:spPr>
          <a:xfrm>
            <a:off x="838200" y="2321986"/>
            <a:ext cx="10515600" cy="3859358"/>
          </a:xfrm>
        </p:spPr>
        <p:txBody>
          <a:bodyPr>
            <a:normAutofit/>
          </a:bodyPr>
          <a:lstStyle/>
          <a:p>
            <a:r>
              <a:rPr lang="tr-TR" b="1" dirty="0"/>
              <a:t>A.1. Liderlik ve Kalite</a:t>
            </a:r>
          </a:p>
          <a:p>
            <a:r>
              <a:rPr lang="tr-TR" b="1" dirty="0"/>
              <a:t>A.2. Misyon ve Stratejik Amaçlar</a:t>
            </a:r>
          </a:p>
          <a:p>
            <a:r>
              <a:rPr lang="tr-TR" b="1" dirty="0"/>
              <a:t>A.3. Yönetim Sistemleri </a:t>
            </a:r>
          </a:p>
          <a:p>
            <a:r>
              <a:rPr lang="tr-TR" b="1" dirty="0"/>
              <a:t>A.4. Paydaş Katılımı</a:t>
            </a:r>
          </a:p>
          <a:p>
            <a:r>
              <a:rPr lang="tr-TR" b="1" dirty="0"/>
              <a:t>A.5. Uluslararasılaşma</a:t>
            </a:r>
            <a:endParaRPr lang="tr-TR" sz="2200" dirty="0"/>
          </a:p>
        </p:txBody>
      </p:sp>
    </p:spTree>
    <p:extLst>
      <p:ext uri="{BB962C8B-B14F-4D97-AF65-F5344CB8AC3E}">
        <p14:creationId xmlns:p14="http://schemas.microsoft.com/office/powerpoint/2010/main" val="2164011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D4A9D-1FAF-F93F-B112-87DF04D1E89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32FBD8-0ADF-8229-BAC9-FB511E4F5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F01EA4D-AC1A-1BBE-2DE5-B3340B6F2F62}"/>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B.3.1. Öğrenme ortam ve kaynakları</a:t>
            </a:r>
            <a:br>
              <a:rPr lang="tr-TR" dirty="0"/>
            </a:br>
            <a:r>
              <a:rPr lang="tr-TR" sz="1600" b="1" i="1" dirty="0"/>
              <a:t>PUAN: 5</a:t>
            </a:r>
            <a:endParaRPr lang="tr-TR" sz="1600" i="1" dirty="0"/>
          </a:p>
        </p:txBody>
      </p:sp>
      <p:sp>
        <p:nvSpPr>
          <p:cNvPr id="11" name="sketch line">
            <a:extLst>
              <a:ext uri="{FF2B5EF4-FFF2-40B4-BE49-F238E27FC236}">
                <a16:creationId xmlns:a16="http://schemas.microsoft.com/office/drawing/2014/main" id="{9AAD8967-6D17-BAC8-4897-2EA9C4252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E004A0BF-9D48-3B70-3E8E-1DAA9FD95E40}"/>
              </a:ext>
            </a:extLst>
          </p:cNvPr>
          <p:cNvGraphicFramePr>
            <a:graphicFrameLocks noGrp="1"/>
          </p:cNvGraphicFramePr>
          <p:nvPr>
            <p:ph idx="1"/>
            <p:extLst>
              <p:ext uri="{D42A27DB-BD31-4B8C-83A1-F6EECF244321}">
                <p14:modId xmlns:p14="http://schemas.microsoft.com/office/powerpoint/2010/main" val="1805161552"/>
              </p:ext>
            </p:extLst>
          </p:nvPr>
        </p:nvGraphicFramePr>
        <p:xfrm>
          <a:off x="403124" y="2228087"/>
          <a:ext cx="11533237" cy="4397460"/>
        </p:xfrm>
        <a:graphic>
          <a:graphicData uri="http://schemas.openxmlformats.org/drawingml/2006/table">
            <a:tbl>
              <a:tblPr firstRow="1" bandRow="1">
                <a:tableStyleId>{8799B23B-EC83-4686-B30A-512413B5E67A}</a:tableStyleId>
              </a:tblPr>
              <a:tblGrid>
                <a:gridCol w="2123766">
                  <a:extLst>
                    <a:ext uri="{9D8B030D-6E8A-4147-A177-3AD203B41FA5}">
                      <a16:colId xmlns:a16="http://schemas.microsoft.com/office/drawing/2014/main" val="3469786666"/>
                    </a:ext>
                  </a:extLst>
                </a:gridCol>
                <a:gridCol w="5909187">
                  <a:extLst>
                    <a:ext uri="{9D8B030D-6E8A-4147-A177-3AD203B41FA5}">
                      <a16:colId xmlns:a16="http://schemas.microsoft.com/office/drawing/2014/main" val="252379472"/>
                    </a:ext>
                  </a:extLst>
                </a:gridCol>
                <a:gridCol w="1720646">
                  <a:extLst>
                    <a:ext uri="{9D8B030D-6E8A-4147-A177-3AD203B41FA5}">
                      <a16:colId xmlns:a16="http://schemas.microsoft.com/office/drawing/2014/main" val="3990807081"/>
                    </a:ext>
                  </a:extLst>
                </a:gridCol>
                <a:gridCol w="1779638">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100" kern="1200" dirty="0">
                          <a:solidFill>
                            <a:schemeClr val="tx1"/>
                          </a:solidFill>
                          <a:effectLst/>
                          <a:latin typeface="+mn-lt"/>
                          <a:ea typeface="+mn-ea"/>
                          <a:cs typeface="+mn-cs"/>
                        </a:rPr>
                        <a:t>1)Öğrenme ortamlarında mevcut olan tüm projeksiyon cihazları, akıllı tahtalar, sıra ve masalar ile perdelerin ve diğer kaynakların kontrol edilerek yenilenmesi veya sorunlarının giderilmesi ile çok daha temiz</a:t>
                      </a:r>
                    </a:p>
                    <a:p>
                      <a:r>
                        <a:rPr lang="tr-TR" sz="1100" kern="1200" dirty="0">
                          <a:solidFill>
                            <a:schemeClr val="tx1"/>
                          </a:solidFill>
                          <a:effectLst/>
                          <a:latin typeface="+mn-lt"/>
                          <a:ea typeface="+mn-ea"/>
                          <a:cs typeface="+mn-cs"/>
                        </a:rPr>
                        <a:t>iz öğrenme ortamları tesis edilmesi planlanmıştır.</a:t>
                      </a:r>
                    </a:p>
                  </a:txBody>
                  <a:tcPr marL="118230" marR="118230" marT="59115" marB="59115">
                    <a:solidFill>
                      <a:schemeClr val="accent3">
                        <a:lumMod val="20000"/>
                        <a:lumOff val="80000"/>
                        <a:alpha val="20000"/>
                      </a:schemeClr>
                    </a:solidFill>
                  </a:tcPr>
                </a:tc>
                <a:tc>
                  <a:txBody>
                    <a:bodyPr/>
                    <a:lstStyle/>
                    <a:p>
                      <a:r>
                        <a:rPr lang="tr-TR" sz="1100" kern="1200" dirty="0">
                          <a:solidFill>
                            <a:schemeClr val="tx1"/>
                          </a:solidFill>
                          <a:effectLst/>
                          <a:latin typeface="+mn-lt"/>
                          <a:ea typeface="+mn-ea"/>
                          <a:cs typeface="+mn-cs"/>
                        </a:rPr>
                        <a:t>1) Projeksiyon cihazlarının tamamı kontrol edilmiş, arızalı olanların tamir veya yenileme işlemleri </a:t>
                      </a:r>
                      <a:r>
                        <a:rPr lang="tr-TR" sz="1100" kern="1200" dirty="0" err="1">
                          <a:solidFill>
                            <a:schemeClr val="tx1"/>
                          </a:solidFill>
                          <a:effectLst/>
                          <a:latin typeface="+mn-lt"/>
                          <a:ea typeface="+mn-ea"/>
                          <a:cs typeface="+mn-cs"/>
                        </a:rPr>
                        <a:t>gerçekletirilerek</a:t>
                      </a:r>
                      <a:r>
                        <a:rPr lang="tr-TR" sz="1100" kern="1200" dirty="0">
                          <a:solidFill>
                            <a:schemeClr val="tx1"/>
                          </a:solidFill>
                          <a:effectLst/>
                          <a:latin typeface="+mn-lt"/>
                          <a:ea typeface="+mn-ea"/>
                          <a:cs typeface="+mn-cs"/>
                        </a:rPr>
                        <a:t> tüm sorunlar giderilmiştir.</a:t>
                      </a:r>
                    </a:p>
                    <a:p>
                      <a:r>
                        <a:rPr lang="tr-TR" sz="1100" kern="1200" dirty="0">
                          <a:solidFill>
                            <a:schemeClr val="tx1"/>
                          </a:solidFill>
                          <a:effectLst/>
                          <a:latin typeface="+mn-lt"/>
                          <a:ea typeface="+mn-ea"/>
                          <a:cs typeface="+mn-cs"/>
                        </a:rPr>
                        <a:t>2) Tüm akıllı tahtalar kontrol edilmiş, arızalı olanların arızaları giderilerek tüm tahtaların kapasite artırımı ile program güncellemeleri sağlanmıştır.</a:t>
                      </a:r>
                    </a:p>
                    <a:p>
                      <a:r>
                        <a:rPr lang="tr-TR" sz="1100" kern="1200" dirty="0">
                          <a:solidFill>
                            <a:schemeClr val="tx1"/>
                          </a:solidFill>
                          <a:effectLst/>
                          <a:latin typeface="+mn-lt"/>
                          <a:ea typeface="+mn-ea"/>
                          <a:cs typeface="+mn-cs"/>
                        </a:rPr>
                        <a:t>3) Tüm masa, sıra ve sandalyeler kontrol edilmiş, gerekli bakım onarım ve yenileme işlemleri gerçekleştirilmiştir.</a:t>
                      </a:r>
                    </a:p>
                    <a:p>
                      <a:r>
                        <a:rPr lang="tr-TR" sz="1100" kern="1200" dirty="0">
                          <a:solidFill>
                            <a:schemeClr val="tx1"/>
                          </a:solidFill>
                          <a:effectLst/>
                          <a:latin typeface="+mn-lt"/>
                          <a:ea typeface="+mn-ea"/>
                          <a:cs typeface="+mn-cs"/>
                        </a:rPr>
                        <a:t>4) Tüm öğrenme ortamlarında mevcut bulunan perdeler kontrol edilmiş, arızalı veya eksik perde kalmaması sağlanmıştır.</a:t>
                      </a:r>
                    </a:p>
                    <a:p>
                      <a:r>
                        <a:rPr lang="tr-TR" sz="1100" kern="1200" dirty="0">
                          <a:solidFill>
                            <a:schemeClr val="tx1"/>
                          </a:solidFill>
                          <a:effectLst/>
                          <a:latin typeface="+mn-lt"/>
                          <a:ea typeface="+mn-ea"/>
                          <a:cs typeface="+mn-cs"/>
                        </a:rPr>
                        <a:t>5) Öğrenme ortamlarında mevcut bilgisayarlar kontrol edilmiş, durumuna göre değişim, tamir veya programsal güncelleme işlemleri sağlanmıştır.</a:t>
                      </a:r>
                    </a:p>
                    <a:p>
                      <a:r>
                        <a:rPr lang="tr-TR" sz="1100" kern="1200" dirty="0">
                          <a:solidFill>
                            <a:schemeClr val="tx1"/>
                          </a:solidFill>
                          <a:effectLst/>
                          <a:latin typeface="+mn-lt"/>
                          <a:ea typeface="+mn-ea"/>
                          <a:cs typeface="+mn-cs"/>
                        </a:rPr>
                        <a:t>6) Tüm data kabloları kontrol edilmiş ve kanala alınarak daha sağlıklı öğrenme ortamları tesis edilmiştir. </a:t>
                      </a:r>
                    </a:p>
                    <a:p>
                      <a:r>
                        <a:rPr lang="tr-TR" sz="1100" kern="1200" dirty="0">
                          <a:solidFill>
                            <a:schemeClr val="tx1"/>
                          </a:solidFill>
                          <a:effectLst/>
                          <a:latin typeface="+mn-lt"/>
                          <a:ea typeface="+mn-ea"/>
                          <a:cs typeface="+mn-cs"/>
                        </a:rPr>
                        <a:t>7) Güzel Sanatlar Eğitimi bölümünün askılık, nota sehpası, ayna, sandalye tabure ihtiyaçları giderilmiştir.</a:t>
                      </a:r>
                    </a:p>
                    <a:p>
                      <a:r>
                        <a:rPr lang="tr-TR" sz="1100" kern="1200" dirty="0">
                          <a:solidFill>
                            <a:schemeClr val="tx1"/>
                          </a:solidFill>
                          <a:effectLst/>
                          <a:latin typeface="+mn-lt"/>
                          <a:ea typeface="+mn-ea"/>
                          <a:cs typeface="+mn-cs"/>
                        </a:rPr>
                        <a:t>8) QR Kod ile temizlik takibi uygulaması kullanıma sunulmuş ve ortamların çok daha temiz olması sağlanmıştır.</a:t>
                      </a:r>
                    </a:p>
                    <a:p>
                      <a:r>
                        <a:rPr lang="tr-TR" sz="1100" kern="1200" dirty="0">
                          <a:solidFill>
                            <a:schemeClr val="tx1"/>
                          </a:solidFill>
                          <a:effectLst/>
                          <a:latin typeface="+mn-lt"/>
                          <a:ea typeface="+mn-ea"/>
                          <a:cs typeface="+mn-cs"/>
                        </a:rPr>
                        <a:t>9) Çoğu hurda niteliğinde bulunan bilgisayarlar gözden geçirilip yenilenerek önemli ölçüde bilgisayar stoğu oluşması temin edilmiş ve bu stoktan tüm ihtiyaçlar karşılanmıştır.</a:t>
                      </a:r>
                    </a:p>
                    <a:p>
                      <a:r>
                        <a:rPr lang="tr-TR" sz="1100" kern="1200" dirty="0">
                          <a:solidFill>
                            <a:schemeClr val="tx1"/>
                          </a:solidFill>
                          <a:effectLst/>
                          <a:latin typeface="+mn-lt"/>
                          <a:ea typeface="+mn-ea"/>
                          <a:cs typeface="+mn-cs"/>
                        </a:rPr>
                        <a:t>10)Fizik laboratuvarında mevcut tüm eksiklikler giderilmiştir.</a:t>
                      </a:r>
                    </a:p>
                    <a:p>
                      <a:r>
                        <a:rPr lang="tr-TR" sz="1100" kern="1200" dirty="0">
                          <a:solidFill>
                            <a:schemeClr val="tx1"/>
                          </a:solidFill>
                          <a:effectLst/>
                          <a:latin typeface="+mn-lt"/>
                          <a:ea typeface="+mn-ea"/>
                          <a:cs typeface="+mn-cs"/>
                        </a:rPr>
                        <a:t>11) Projeksiyon sunu kumandası ihtiyaçları giderilmiştir.</a:t>
                      </a:r>
                    </a:p>
                    <a:p>
                      <a:r>
                        <a:rPr lang="tr-TR" sz="1100" kern="1200" dirty="0">
                          <a:solidFill>
                            <a:schemeClr val="tx1"/>
                          </a:solidFill>
                          <a:effectLst/>
                          <a:latin typeface="+mn-lt"/>
                          <a:ea typeface="+mn-ea"/>
                          <a:cs typeface="+mn-cs"/>
                        </a:rPr>
                        <a:t>12) Projeksiyon kumandası ihtiyaçları giderilmiştir.</a:t>
                      </a:r>
                    </a:p>
                    <a:p>
                      <a:r>
                        <a:rPr lang="tr-TR" sz="1100" kern="1200" dirty="0">
                          <a:solidFill>
                            <a:schemeClr val="tx1"/>
                          </a:solidFill>
                          <a:effectLst/>
                          <a:latin typeface="+mn-lt"/>
                          <a:ea typeface="+mn-ea"/>
                          <a:cs typeface="+mn-cs"/>
                        </a:rPr>
                        <a:t>13) A Blok bilgisayar laboratuvarı düzenlenmiştir.</a:t>
                      </a:r>
                      <a:endParaRPr lang="tr-TR" sz="1100" dirty="0"/>
                    </a:p>
                  </a:txBody>
                  <a:tcPr marL="118230" marR="118230" marT="59115" marB="59115">
                    <a:solidFill>
                      <a:schemeClr val="accent3">
                        <a:lumMod val="20000"/>
                        <a:lumOff val="80000"/>
                        <a:alpha val="20000"/>
                      </a:schemeClr>
                    </a:solidFill>
                  </a:tcPr>
                </a:tc>
                <a:tc>
                  <a:txBody>
                    <a:bodyPr/>
                    <a:lstStyle/>
                    <a:p>
                      <a:r>
                        <a:rPr lang="tr-TR" sz="1100" kern="1200" dirty="0">
                          <a:solidFill>
                            <a:schemeClr val="tx1"/>
                          </a:solidFill>
                          <a:effectLst/>
                          <a:latin typeface="+mn-lt"/>
                          <a:ea typeface="+mn-ea"/>
                          <a:cs typeface="+mn-cs"/>
                        </a:rPr>
                        <a:t> 1) Öğrenme kaynakları periyodik olarak kontrol edilmekte ve tespit edilen sorunlar ivedilikle giderilmektedir.</a:t>
                      </a:r>
                      <a:endParaRPr lang="tr-TR" sz="1100" dirty="0"/>
                    </a:p>
                  </a:txBody>
                  <a:tcPr marL="118230" marR="118230" marT="59115" marB="59115">
                    <a:solidFill>
                      <a:schemeClr val="accent3">
                        <a:lumMod val="20000"/>
                        <a:lumOff val="80000"/>
                        <a:alpha val="20000"/>
                      </a:schemeClr>
                    </a:solidFill>
                  </a:tcPr>
                </a:tc>
                <a:tc>
                  <a:txBody>
                    <a:bodyPr/>
                    <a:lstStyle/>
                    <a:p>
                      <a:r>
                        <a:rPr lang="tr-TR" sz="1100" kern="1200" dirty="0">
                          <a:solidFill>
                            <a:schemeClr val="tx1"/>
                          </a:solidFill>
                          <a:effectLst/>
                          <a:latin typeface="+mn-lt"/>
                          <a:ea typeface="+mn-ea"/>
                          <a:cs typeface="+mn-cs"/>
                        </a:rPr>
                        <a:t>1) Öğrenme kaynaklarında oluşabilecek aksaklıkların tespit ve ivedilikle giderilmesi adına periyodik  toplantılar düzenlenmektedir.</a:t>
                      </a:r>
                      <a:endParaRPr lang="tr-TR" sz="11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02821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735D9A-D2DF-A6CB-CFF8-F86D7CD6FB9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20508B-C5BC-DAAB-2C52-209791589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B0C19CF-87C4-C4EF-7943-EAD6322955CC}"/>
              </a:ext>
            </a:extLst>
          </p:cNvPr>
          <p:cNvSpPr>
            <a:spLocks noGrp="1"/>
          </p:cNvSpPr>
          <p:nvPr>
            <p:ph type="title"/>
          </p:nvPr>
        </p:nvSpPr>
        <p:spPr>
          <a:xfrm>
            <a:off x="838200" y="365125"/>
            <a:ext cx="10515600" cy="1325563"/>
          </a:xfrm>
        </p:spPr>
        <p:txBody>
          <a:bodyPr>
            <a:normAutofit/>
          </a:bodyPr>
          <a:lstStyle/>
          <a:p>
            <a:pPr algn="r"/>
            <a:r>
              <a:rPr lang="tr-TR" b="1" dirty="0"/>
              <a:t> B.3.2. Akademik destek hizmetleri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C5E7C38A-33C1-CD1E-A077-3B948D4BB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3F740A70-C4F7-B109-6523-10B33E235C3F}"/>
              </a:ext>
            </a:extLst>
          </p:cNvPr>
          <p:cNvGraphicFramePr>
            <a:graphicFrameLocks noGrp="1"/>
          </p:cNvGraphicFramePr>
          <p:nvPr>
            <p:ph idx="1"/>
            <p:extLst>
              <p:ext uri="{D42A27DB-BD31-4B8C-83A1-F6EECF244321}">
                <p14:modId xmlns:p14="http://schemas.microsoft.com/office/powerpoint/2010/main" val="3593114259"/>
              </p:ext>
            </p:extLst>
          </p:nvPr>
        </p:nvGraphicFramePr>
        <p:xfrm>
          <a:off x="403124" y="2228087"/>
          <a:ext cx="11533237" cy="4549860"/>
        </p:xfrm>
        <a:graphic>
          <a:graphicData uri="http://schemas.openxmlformats.org/drawingml/2006/table">
            <a:tbl>
              <a:tblPr firstRow="1" bandRow="1">
                <a:tableStyleId>{8799B23B-EC83-4686-B30A-512413B5E67A}</a:tableStyleId>
              </a:tblPr>
              <a:tblGrid>
                <a:gridCol w="2546553">
                  <a:extLst>
                    <a:ext uri="{9D8B030D-6E8A-4147-A177-3AD203B41FA5}">
                      <a16:colId xmlns:a16="http://schemas.microsoft.com/office/drawing/2014/main" val="3469786666"/>
                    </a:ext>
                  </a:extLst>
                </a:gridCol>
                <a:gridCol w="3598607">
                  <a:extLst>
                    <a:ext uri="{9D8B030D-6E8A-4147-A177-3AD203B41FA5}">
                      <a16:colId xmlns:a16="http://schemas.microsoft.com/office/drawing/2014/main" val="252379472"/>
                    </a:ext>
                  </a:extLst>
                </a:gridCol>
                <a:gridCol w="2625213">
                  <a:extLst>
                    <a:ext uri="{9D8B030D-6E8A-4147-A177-3AD203B41FA5}">
                      <a16:colId xmlns:a16="http://schemas.microsoft.com/office/drawing/2014/main" val="3990807081"/>
                    </a:ext>
                  </a:extLst>
                </a:gridCol>
                <a:gridCol w="2762864">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Danışman yoğunluklarının azaltılması planlanmıştır.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Öğrenciler hakkında detaylı bilgi edinilmesi planlanmıştır.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3) Öğretmen adaylarının kariyer planlama süreçleri için destek etkinlikleri planlanmıştır. </a:t>
                      </a: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Danışman yoğunluklarının azaltılması yönünde bölümler içerisinde danışman öğretim elemanı sayısı artırılmıştır.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Öğrenciler hakkında detaylı bilgi edinilmesi amacıyla Öğrenci Bilgi Formları kullanılmıştır.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3) Öğretmen adaylarının kariyer süreçlerine yönelik paneller düzenlendi. </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Danışmanlık dağılımları kontrol edilmiştir.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Öğrenci Bilgi Formlarının kullanılıp kullanılmadığı kontrol edilmiştir.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3) Yapılan konferansla ilgili geri dönüt alınmıştır. </a:t>
                      </a:r>
                      <a:endParaRPr lang="tr-TR" sz="18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Danışmanlık dağılımlarının yeniden düzenlenmesi yapılacak.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Öğretmen adaylarının kariyer süreçlerini iyileştirmek amacıyla daha geniş katılımlı bir panel düzenlenecektir. </a:t>
                      </a:r>
                      <a:endParaRPr lang="tr-TR" sz="18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1210174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805C4F-A60E-2FDA-9CB5-B243328A7F3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993CCF-9573-DB62-FB1E-77677DC68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AD4B667-9B58-D405-5450-DFC24D0C5E63}"/>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B.3.3. Tesis ve altyapılar</a:t>
            </a:r>
            <a:br>
              <a:rPr lang="tr-TR" dirty="0"/>
            </a:br>
            <a:r>
              <a:rPr lang="tr-TR" sz="1800" b="1" i="1" dirty="0"/>
              <a:t>PUAN: 4</a:t>
            </a:r>
            <a:br>
              <a:rPr lang="tr-TR" sz="1800" i="1" dirty="0"/>
            </a:br>
            <a:endParaRPr lang="tr-TR" sz="1800" i="1" dirty="0"/>
          </a:p>
        </p:txBody>
      </p:sp>
      <p:sp>
        <p:nvSpPr>
          <p:cNvPr id="11" name="sketch line">
            <a:extLst>
              <a:ext uri="{FF2B5EF4-FFF2-40B4-BE49-F238E27FC236}">
                <a16:creationId xmlns:a16="http://schemas.microsoft.com/office/drawing/2014/main" id="{1D733B31-4C0A-9A99-1CBE-6F1605089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F30F42AB-9E76-BF23-77A9-847E901516F6}"/>
              </a:ext>
            </a:extLst>
          </p:cNvPr>
          <p:cNvGraphicFramePr>
            <a:graphicFrameLocks noGrp="1"/>
          </p:cNvGraphicFramePr>
          <p:nvPr>
            <p:ph idx="1"/>
            <p:extLst>
              <p:ext uri="{D42A27DB-BD31-4B8C-83A1-F6EECF244321}">
                <p14:modId xmlns:p14="http://schemas.microsoft.com/office/powerpoint/2010/main" val="2421993592"/>
              </p:ext>
            </p:extLst>
          </p:nvPr>
        </p:nvGraphicFramePr>
        <p:xfrm>
          <a:off x="403124" y="1883601"/>
          <a:ext cx="11533237" cy="4609274"/>
        </p:xfrm>
        <a:graphic>
          <a:graphicData uri="http://schemas.openxmlformats.org/drawingml/2006/table">
            <a:tbl>
              <a:tblPr firstRow="1" bandRow="1">
                <a:tableStyleId>{8799B23B-EC83-4686-B30A-512413B5E67A}</a:tableStyleId>
              </a:tblPr>
              <a:tblGrid>
                <a:gridCol w="1710811">
                  <a:extLst>
                    <a:ext uri="{9D8B030D-6E8A-4147-A177-3AD203B41FA5}">
                      <a16:colId xmlns:a16="http://schemas.microsoft.com/office/drawing/2014/main" val="3469786666"/>
                    </a:ext>
                  </a:extLst>
                </a:gridCol>
                <a:gridCol w="6056671">
                  <a:extLst>
                    <a:ext uri="{9D8B030D-6E8A-4147-A177-3AD203B41FA5}">
                      <a16:colId xmlns:a16="http://schemas.microsoft.com/office/drawing/2014/main" val="252379472"/>
                    </a:ext>
                  </a:extLst>
                </a:gridCol>
                <a:gridCol w="1936955">
                  <a:extLst>
                    <a:ext uri="{9D8B030D-6E8A-4147-A177-3AD203B41FA5}">
                      <a16:colId xmlns:a16="http://schemas.microsoft.com/office/drawing/2014/main" val="3990807081"/>
                    </a:ext>
                  </a:extLst>
                </a:gridCol>
                <a:gridCol w="1828800">
                  <a:extLst>
                    <a:ext uri="{9D8B030D-6E8A-4147-A177-3AD203B41FA5}">
                      <a16:colId xmlns:a16="http://schemas.microsoft.com/office/drawing/2014/main" val="3249878758"/>
                    </a:ext>
                  </a:extLst>
                </a:gridCol>
              </a:tblGrid>
              <a:tr h="598869">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4010405">
                <a:tc>
                  <a:txBody>
                    <a:bodyPr/>
                    <a:lstStyle/>
                    <a:p>
                      <a:r>
                        <a:rPr lang="tr-TR" sz="1400" kern="1200" dirty="0">
                          <a:solidFill>
                            <a:schemeClr val="tx1"/>
                          </a:solidFill>
                          <a:effectLst/>
                          <a:latin typeface="+mn-lt"/>
                          <a:ea typeface="+mn-ea"/>
                          <a:cs typeface="+mn-cs"/>
                        </a:rPr>
                        <a:t>1) Fakültemiz kullanımına tahsisli tesislerde gerekli boya, tamirat, aydınlatma ihtiyaçları, küçük bakım onarım işlemlerinin gerçekleştirilmesi planlanmıştır.</a:t>
                      </a:r>
                    </a:p>
                  </a:txBody>
                  <a:tcPr marL="118230" marR="118230" marT="59115" marB="59115">
                    <a:solidFill>
                      <a:schemeClr val="accent3">
                        <a:lumMod val="20000"/>
                        <a:lumOff val="80000"/>
                        <a:alpha val="20000"/>
                      </a:schemeClr>
                    </a:solidFill>
                  </a:tcPr>
                </a:tc>
                <a:tc>
                  <a:txBody>
                    <a:bodyPr/>
                    <a:lstStyle/>
                    <a:p>
                      <a:r>
                        <a:rPr lang="tr-TR" sz="1200" kern="1200" dirty="0">
                          <a:solidFill>
                            <a:schemeClr val="tx1"/>
                          </a:solidFill>
                          <a:effectLst/>
                          <a:latin typeface="+mn-lt"/>
                          <a:ea typeface="+mn-ea"/>
                          <a:cs typeface="+mn-cs"/>
                        </a:rPr>
                        <a:t>1) Fakültemiz kullanıma tahsisli ve acil boya ihtiyacı bulunan toplam 18 adet laboratuvar, derslik, çalışma odası, toplantı odası, hoca odasının boyası yenilenmiştir.</a:t>
                      </a:r>
                    </a:p>
                    <a:p>
                      <a:pPr lvl="0"/>
                      <a:r>
                        <a:rPr lang="tr-TR" sz="1200" kern="1200" dirty="0">
                          <a:solidFill>
                            <a:schemeClr val="tx1"/>
                          </a:solidFill>
                          <a:effectLst/>
                          <a:latin typeface="+mn-lt"/>
                          <a:ea typeface="+mn-ea"/>
                          <a:cs typeface="+mn-cs"/>
                        </a:rPr>
                        <a:t>2) 12 adet derslik ve çalışma odasının mevcut floresan lambalarının led lambalar ile değişimi sağlanmıştır.</a:t>
                      </a:r>
                    </a:p>
                    <a:p>
                      <a:pPr lvl="0"/>
                      <a:r>
                        <a:rPr lang="tr-TR" sz="1200" kern="1200" dirty="0">
                          <a:solidFill>
                            <a:schemeClr val="tx1"/>
                          </a:solidFill>
                          <a:effectLst/>
                          <a:latin typeface="+mn-lt"/>
                          <a:ea typeface="+mn-ea"/>
                          <a:cs typeface="+mn-cs"/>
                        </a:rPr>
                        <a:t>3) Bina girişlerinde sigara içilmez alanlar oluşturulmuş ve gerekli işaretlemeler yapılmıştır.</a:t>
                      </a:r>
                    </a:p>
                    <a:p>
                      <a:pPr lvl="0"/>
                      <a:r>
                        <a:rPr lang="tr-TR" sz="1200" kern="1200" dirty="0">
                          <a:solidFill>
                            <a:schemeClr val="tx1"/>
                          </a:solidFill>
                          <a:effectLst/>
                          <a:latin typeface="+mn-lt"/>
                          <a:ea typeface="+mn-ea"/>
                          <a:cs typeface="+mn-cs"/>
                        </a:rPr>
                        <a:t>4) Öğrenci, idari ve akademik personelin dinlenme ve sosyal ihtiyaçlarının temini adına Dekanlık binası doğu giriş alanı bakım onarıma tabi tutularak (parke, korkuluk boyası, aydınlatma) tamamen yenilenmiş ve kullanıma sunulmuştur.</a:t>
                      </a:r>
                    </a:p>
                    <a:p>
                      <a:pPr lvl="0"/>
                      <a:r>
                        <a:rPr lang="tr-TR" sz="1200" kern="1200" dirty="0">
                          <a:solidFill>
                            <a:schemeClr val="tx1"/>
                          </a:solidFill>
                          <a:effectLst/>
                          <a:latin typeface="+mn-lt"/>
                          <a:ea typeface="+mn-ea"/>
                          <a:cs typeface="+mn-cs"/>
                        </a:rPr>
                        <a:t>5) A blok, C blok ve Dekanlık binası önünde peyzaj çalışması yapılarak çok sayıda yeni çiçek, süs bitkisi dikilmiş ve bu alanlar çimlendirilmiştir.</a:t>
                      </a:r>
                    </a:p>
                    <a:p>
                      <a:pPr lvl="0"/>
                      <a:r>
                        <a:rPr lang="tr-TR" sz="1200" kern="1200" dirty="0">
                          <a:solidFill>
                            <a:schemeClr val="tx1"/>
                          </a:solidFill>
                          <a:effectLst/>
                          <a:latin typeface="+mn-lt"/>
                          <a:ea typeface="+mn-ea"/>
                          <a:cs typeface="+mn-cs"/>
                        </a:rPr>
                        <a:t>6) A Blok ve C blok önlerinde dinlenme amaçlı banklar konumlandırılmıştır</a:t>
                      </a:r>
                    </a:p>
                    <a:p>
                      <a:pPr lvl="0"/>
                      <a:r>
                        <a:rPr lang="tr-TR" sz="1200" kern="1200" dirty="0">
                          <a:solidFill>
                            <a:schemeClr val="tx1"/>
                          </a:solidFill>
                          <a:effectLst/>
                          <a:latin typeface="+mn-lt"/>
                          <a:ea typeface="+mn-ea"/>
                          <a:cs typeface="+mn-cs"/>
                        </a:rPr>
                        <a:t>7) Kimya laboratuvarı tamamıyla yenilenmiş ve modern bir görüntüye kavuşturulmuştur.</a:t>
                      </a:r>
                    </a:p>
                    <a:p>
                      <a:pPr lvl="0"/>
                      <a:r>
                        <a:rPr lang="tr-TR" sz="1200" kern="1200" dirty="0">
                          <a:solidFill>
                            <a:schemeClr val="tx1"/>
                          </a:solidFill>
                          <a:effectLst/>
                          <a:latin typeface="+mn-lt"/>
                          <a:ea typeface="+mn-ea"/>
                          <a:cs typeface="+mn-cs"/>
                        </a:rPr>
                        <a:t>8) Depolarda kapsamlı bir düzenleme çalışması yapılmış ve son derece düzenli bir görüntüye kavuşturulmuştur.</a:t>
                      </a:r>
                    </a:p>
                    <a:p>
                      <a:pPr lvl="0"/>
                      <a:r>
                        <a:rPr lang="tr-TR" sz="1200" kern="1200" dirty="0">
                          <a:solidFill>
                            <a:schemeClr val="tx1"/>
                          </a:solidFill>
                          <a:effectLst/>
                          <a:latin typeface="+mn-lt"/>
                          <a:ea typeface="+mn-ea"/>
                          <a:cs typeface="+mn-cs"/>
                        </a:rPr>
                        <a:t>9) Güzel Sanatlar Eğitimi bölümünün derslik ihtiyacını teminen orkestra odası ders yapılabilir hale dönüştürülmüştür.</a:t>
                      </a:r>
                    </a:p>
                    <a:p>
                      <a:pPr lvl="0"/>
                      <a:r>
                        <a:rPr lang="tr-TR" sz="1200" kern="1200" dirty="0">
                          <a:solidFill>
                            <a:schemeClr val="tx1"/>
                          </a:solidFill>
                          <a:effectLst/>
                          <a:latin typeface="+mn-lt"/>
                          <a:ea typeface="+mn-ea"/>
                          <a:cs typeface="+mn-cs"/>
                        </a:rPr>
                        <a:t>10) A blok önü ve Kuzey tarafında bulunan üstü açık rögarlar ile Dekanlık önünde bulunan rögarın üstü demir mazgallarla kapatılmıştır.</a:t>
                      </a:r>
                    </a:p>
                    <a:p>
                      <a:pPr lvl="0"/>
                      <a:r>
                        <a:rPr lang="tr-TR" sz="1200" kern="1200" dirty="0">
                          <a:solidFill>
                            <a:schemeClr val="tx1"/>
                          </a:solidFill>
                          <a:effectLst/>
                          <a:latin typeface="+mn-lt"/>
                          <a:ea typeface="+mn-ea"/>
                          <a:cs typeface="+mn-cs"/>
                        </a:rPr>
                        <a:t>11) A blok önünde mevcut bulunan korkulukların boyanması sağlanmıştır.</a:t>
                      </a:r>
                    </a:p>
                  </a:txBody>
                  <a:tcPr marL="118230" marR="118230" marT="59115" marB="59115">
                    <a:solidFill>
                      <a:schemeClr val="accent3">
                        <a:lumMod val="20000"/>
                        <a:lumOff val="80000"/>
                        <a:alpha val="20000"/>
                      </a:schemeClr>
                    </a:solidFill>
                  </a:tcPr>
                </a:tc>
                <a:tc>
                  <a:txBody>
                    <a:bodyPr/>
                    <a:lstStyle/>
                    <a:p>
                      <a:r>
                        <a:rPr lang="tr-TR" sz="1400" kern="1200" dirty="0">
                          <a:solidFill>
                            <a:schemeClr val="tx1"/>
                          </a:solidFill>
                          <a:effectLst/>
                          <a:latin typeface="+mn-lt"/>
                          <a:ea typeface="+mn-ea"/>
                          <a:cs typeface="+mn-cs"/>
                        </a:rPr>
                        <a:t>1) Eksiklikler ve Fakültemiz imkanları ile giderilebilecek alanlar sürekli olarak kontrol edilmekte ve tespit edilen aksaklıklar ivedilikle giderilmekte ve / veya ilgili mercilere bildirilmektedir.</a:t>
                      </a:r>
                      <a:endParaRPr lang="tr-TR" sz="1400" dirty="0"/>
                    </a:p>
                  </a:txBody>
                  <a:tcPr marL="118230" marR="118230" marT="59115" marB="59115">
                    <a:solidFill>
                      <a:schemeClr val="accent3">
                        <a:lumMod val="20000"/>
                        <a:lumOff val="80000"/>
                        <a:alpha val="20000"/>
                      </a:schemeClr>
                    </a:solidFill>
                  </a:tcPr>
                </a:tc>
                <a:tc>
                  <a:txBody>
                    <a:bodyPr/>
                    <a:lstStyle/>
                    <a:p>
                      <a:r>
                        <a:rPr lang="tr-TR" sz="1400" kern="1200" dirty="0">
                          <a:solidFill>
                            <a:schemeClr val="tx1"/>
                          </a:solidFill>
                          <a:effectLst/>
                          <a:latin typeface="+mn-lt"/>
                          <a:ea typeface="+mn-ea"/>
                          <a:cs typeface="+mn-cs"/>
                        </a:rPr>
                        <a:t>1) Periyodik toplantılar ve kontrollerle iyileştirilebilir alanlar tespit edilecektir.</a:t>
                      </a:r>
                      <a:endParaRPr lang="tr-TR" sz="14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139093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66600C-0176-7F87-F9DA-1B455CC0199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66BE3C-BAFB-1AA7-12F7-3A7D513F2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FAC3289-D798-26EF-0A6E-778B2D27FFD7}"/>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B.3.5. Sosyal, kültürel, sportif faaliyetler</a:t>
            </a:r>
            <a:r>
              <a:rPr lang="tr-TR" dirty="0"/>
              <a:t> </a:t>
            </a:r>
            <a:br>
              <a:rPr lang="tr-TR" dirty="0"/>
            </a:br>
            <a:r>
              <a:rPr lang="tr-TR" sz="1800" b="1" i="1" dirty="0"/>
              <a:t>PUAN: 4</a:t>
            </a:r>
            <a:br>
              <a:rPr lang="tr-TR" sz="1800" i="1" dirty="0"/>
            </a:br>
            <a:endParaRPr lang="tr-TR" sz="1800" i="1" dirty="0"/>
          </a:p>
        </p:txBody>
      </p:sp>
      <p:sp>
        <p:nvSpPr>
          <p:cNvPr id="11" name="sketch line">
            <a:extLst>
              <a:ext uri="{FF2B5EF4-FFF2-40B4-BE49-F238E27FC236}">
                <a16:creationId xmlns:a16="http://schemas.microsoft.com/office/drawing/2014/main" id="{18586528-8F39-45C7-6D41-7AF092ACD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81644E00-E193-A7DD-6B0C-29A665C5764C}"/>
              </a:ext>
            </a:extLst>
          </p:cNvPr>
          <p:cNvGraphicFramePr>
            <a:graphicFrameLocks noGrp="1"/>
          </p:cNvGraphicFramePr>
          <p:nvPr>
            <p:ph idx="1"/>
            <p:extLst>
              <p:ext uri="{D42A27DB-BD31-4B8C-83A1-F6EECF244321}">
                <p14:modId xmlns:p14="http://schemas.microsoft.com/office/powerpoint/2010/main" val="3007655261"/>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3490450">
                  <a:extLst>
                    <a:ext uri="{9D8B030D-6E8A-4147-A177-3AD203B41FA5}">
                      <a16:colId xmlns:a16="http://schemas.microsoft.com/office/drawing/2014/main" val="3469786666"/>
                    </a:ext>
                  </a:extLst>
                </a:gridCol>
                <a:gridCol w="4050891">
                  <a:extLst>
                    <a:ext uri="{9D8B030D-6E8A-4147-A177-3AD203B41FA5}">
                      <a16:colId xmlns:a16="http://schemas.microsoft.com/office/drawing/2014/main" val="252379472"/>
                    </a:ext>
                  </a:extLst>
                </a:gridCol>
                <a:gridCol w="2163096">
                  <a:extLst>
                    <a:ext uri="{9D8B030D-6E8A-4147-A177-3AD203B41FA5}">
                      <a16:colId xmlns:a16="http://schemas.microsoft.com/office/drawing/2014/main" val="3990807081"/>
                    </a:ext>
                  </a:extLst>
                </a:gridCol>
                <a:gridCol w="1828800">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Fakülte ve bölümlerin öğrenci merkezli etkinlikler düzenlemesi planlanmıştır.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Fakülte uhdesinde I. Uluslararası Karadeniz Eğitim Bilimleri Kongresi’nin düzenlenmesi planlanmıştır. </a:t>
                      </a:r>
                      <a:endParaRPr lang="tr-TR" sz="1200" kern="1200" dirty="0">
                        <a:solidFill>
                          <a:schemeClr val="tx1"/>
                        </a:solidFill>
                        <a:effectLst/>
                        <a:latin typeface="+mn-lt"/>
                        <a:ea typeface="+mn-ea"/>
                        <a:cs typeface="+mn-cs"/>
                      </a:endParaRP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I. Uluslararası Karadeniz Eğitim Bilimleri Kongresi düzenlenmiştir.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Bahar şenlikleri düzenlendi.</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3) Çeşitli panel, konferans, seminer ve konserler düzenlendi. </a:t>
                      </a:r>
                      <a:endParaRPr lang="tr-TR" sz="1200" kern="1200" dirty="0">
                        <a:solidFill>
                          <a:schemeClr val="tx1"/>
                        </a:solidFill>
                        <a:effectLst/>
                        <a:latin typeface="+mn-lt"/>
                        <a:ea typeface="+mn-ea"/>
                        <a:cs typeface="+mn-cs"/>
                      </a:endParaRP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Etkinliklerin sonrasında anketlerle dönüt alınmıştır. </a:t>
                      </a:r>
                      <a:endParaRPr lang="tr-TR" sz="1200" dirty="0"/>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Dönütler kapsamında panel ve konferansların içeriği çeşitlendirilecektir.</a:t>
                      </a:r>
                      <a:endParaRPr lang="tr-TR" sz="1200" dirty="0"/>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756905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130AFA-9F3B-D70F-C449-DAACA814D14B}"/>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E527B34-4A97-4CFE-2349-7F5F20170DB4}"/>
              </a:ext>
            </a:extLst>
          </p:cNvPr>
          <p:cNvSpPr>
            <a:spLocks noGrp="1"/>
          </p:cNvSpPr>
          <p:nvPr>
            <p:ph type="title"/>
          </p:nvPr>
        </p:nvSpPr>
        <p:spPr>
          <a:xfrm>
            <a:off x="5255260" y="1188637"/>
            <a:ext cx="5852711" cy="1597228"/>
          </a:xfrm>
        </p:spPr>
        <p:txBody>
          <a:bodyPr>
            <a:normAutofit/>
          </a:bodyPr>
          <a:lstStyle/>
          <a:p>
            <a:r>
              <a:rPr lang="tr-TR" sz="5100" b="1" dirty="0"/>
              <a:t>B. EĞİTİM VE ÖĞRETİM</a:t>
            </a:r>
            <a:endParaRPr lang="tr-TR" sz="5100" dirty="0"/>
          </a:p>
        </p:txBody>
      </p:sp>
      <p:pic>
        <p:nvPicPr>
          <p:cNvPr id="7" name="Graphic 6" descr="Öğretmen">
            <a:extLst>
              <a:ext uri="{FF2B5EF4-FFF2-40B4-BE49-F238E27FC236}">
                <a16:creationId xmlns:a16="http://schemas.microsoft.com/office/drawing/2014/main" id="{A239F2D1-4B75-260C-D232-219D915231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 name="İçerik Yer Tutucusu 2">
            <a:extLst>
              <a:ext uri="{FF2B5EF4-FFF2-40B4-BE49-F238E27FC236}">
                <a16:creationId xmlns:a16="http://schemas.microsoft.com/office/drawing/2014/main" id="{6F43C19C-9910-FF54-69FB-DFABDC018E68}"/>
              </a:ext>
            </a:extLst>
          </p:cNvPr>
          <p:cNvSpPr>
            <a:spLocks noGrp="1"/>
          </p:cNvSpPr>
          <p:nvPr>
            <p:ph idx="1"/>
          </p:nvPr>
        </p:nvSpPr>
        <p:spPr>
          <a:xfrm>
            <a:off x="5255260" y="3251200"/>
            <a:ext cx="4428236" cy="2475276"/>
          </a:xfrm>
        </p:spPr>
        <p:txBody>
          <a:bodyPr anchor="t">
            <a:normAutofit/>
          </a:bodyPr>
          <a:lstStyle/>
          <a:p>
            <a:r>
              <a:rPr lang="tr-TR" sz="3600" b="1" dirty="0"/>
              <a:t>B.4. Öğretim Kadrosu</a:t>
            </a:r>
          </a:p>
          <a:p>
            <a:pPr marL="0" indent="0">
              <a:buNone/>
            </a:pPr>
            <a:endParaRPr lang="tr-TR" sz="2000" dirty="0"/>
          </a:p>
        </p:txBody>
      </p:sp>
    </p:spTree>
    <p:extLst>
      <p:ext uri="{BB962C8B-B14F-4D97-AF65-F5344CB8AC3E}">
        <p14:creationId xmlns:p14="http://schemas.microsoft.com/office/powerpoint/2010/main" val="358807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80E5FC-0AD1-34AD-165E-BB6C8B7D8EB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7D8F40-FCB6-71B3-5AC1-208F2A56B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AE964FD-103D-98E1-B4F3-E726063750F8}"/>
              </a:ext>
            </a:extLst>
          </p:cNvPr>
          <p:cNvSpPr>
            <a:spLocks noGrp="1"/>
          </p:cNvSpPr>
          <p:nvPr>
            <p:ph type="title"/>
          </p:nvPr>
        </p:nvSpPr>
        <p:spPr>
          <a:xfrm>
            <a:off x="639097" y="365125"/>
            <a:ext cx="10623264" cy="1325563"/>
          </a:xfrm>
        </p:spPr>
        <p:txBody>
          <a:bodyPr>
            <a:normAutofit fontScale="90000"/>
          </a:bodyPr>
          <a:lstStyle/>
          <a:p>
            <a:pPr algn="r"/>
            <a:r>
              <a:rPr lang="tr-TR" dirty="0"/>
              <a:t> </a:t>
            </a:r>
            <a:r>
              <a:rPr lang="tr-TR" b="1" dirty="0"/>
              <a:t> B.4.3. Eğitim faaliyetlerine yönelik teşvik ve ödüllendirme</a:t>
            </a:r>
            <a:br>
              <a:rPr lang="tr-TR" dirty="0"/>
            </a:br>
            <a:r>
              <a:rPr lang="tr-TR" sz="1800" b="1" i="1" dirty="0"/>
              <a:t>PUAN: 2</a:t>
            </a:r>
            <a:endParaRPr lang="tr-TR" sz="1800" i="1" dirty="0"/>
          </a:p>
        </p:txBody>
      </p:sp>
      <p:sp>
        <p:nvSpPr>
          <p:cNvPr id="11" name="sketch line">
            <a:extLst>
              <a:ext uri="{FF2B5EF4-FFF2-40B4-BE49-F238E27FC236}">
                <a16:creationId xmlns:a16="http://schemas.microsoft.com/office/drawing/2014/main" id="{CB0A25EE-C055-A012-E1A8-E2C5734CE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44C300AD-A0BC-329A-9D03-AB90FCECD6CF}"/>
              </a:ext>
            </a:extLst>
          </p:cNvPr>
          <p:cNvGraphicFramePr>
            <a:graphicFrameLocks noGrp="1"/>
          </p:cNvGraphicFramePr>
          <p:nvPr>
            <p:ph idx="1"/>
            <p:extLst>
              <p:ext uri="{D42A27DB-BD31-4B8C-83A1-F6EECF244321}">
                <p14:modId xmlns:p14="http://schemas.microsoft.com/office/powerpoint/2010/main" val="3556775935"/>
              </p:ext>
            </p:extLst>
          </p:nvPr>
        </p:nvGraphicFramePr>
        <p:xfrm>
          <a:off x="403124" y="2228087"/>
          <a:ext cx="10726992" cy="3936739"/>
        </p:xfrm>
        <a:graphic>
          <a:graphicData uri="http://schemas.openxmlformats.org/drawingml/2006/table">
            <a:tbl>
              <a:tblPr firstRow="1" bandRow="1">
                <a:tableStyleId>{8799B23B-EC83-4686-B30A-512413B5E67A}</a:tableStyleId>
              </a:tblPr>
              <a:tblGrid>
                <a:gridCol w="4964903">
                  <a:extLst>
                    <a:ext uri="{9D8B030D-6E8A-4147-A177-3AD203B41FA5}">
                      <a16:colId xmlns:a16="http://schemas.microsoft.com/office/drawing/2014/main" val="3469786666"/>
                    </a:ext>
                  </a:extLst>
                </a:gridCol>
                <a:gridCol w="5762089">
                  <a:extLst>
                    <a:ext uri="{9D8B030D-6E8A-4147-A177-3AD203B41FA5}">
                      <a16:colId xmlns:a16="http://schemas.microsoft.com/office/drawing/2014/main" val="252379472"/>
                    </a:ext>
                  </a:extLst>
                </a:gridCol>
              </a:tblGrid>
              <a:tr h="589333">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47406">
                <a:tc>
                  <a:txBody>
                    <a:bodyPr/>
                    <a:lstStyle/>
                    <a:p>
                      <a:r>
                        <a:rPr lang="tr-TR" sz="1800" kern="1200" dirty="0">
                          <a:solidFill>
                            <a:schemeClr val="tx1"/>
                          </a:solidFill>
                          <a:effectLst/>
                          <a:latin typeface="+mn-lt"/>
                          <a:ea typeface="+mn-ea"/>
                          <a:cs typeface="+mn-cs"/>
                        </a:rPr>
                        <a:t>1) Öğretim elemanlarının eğitim-öğretim performanslarının teşvik ve ödüllendirilmesi planlanmıştır. </a:t>
                      </a:r>
                      <a:endParaRPr lang="tr-TR" sz="1200" kern="1200" dirty="0">
                        <a:solidFill>
                          <a:schemeClr val="tx1"/>
                        </a:solidFill>
                        <a:effectLst/>
                        <a:latin typeface="+mn-lt"/>
                        <a:ea typeface="+mn-ea"/>
                        <a:cs typeface="+mn-cs"/>
                      </a:endParaRPr>
                    </a:p>
                  </a:txBody>
                  <a:tcPr marL="118230" marR="118230" marT="59115" marB="59115">
                    <a:solidFill>
                      <a:schemeClr val="accent3">
                        <a:lumMod val="20000"/>
                        <a:lumOff val="80000"/>
                        <a:alpha val="20000"/>
                      </a:schemeClr>
                    </a:solidFill>
                  </a:tcPr>
                </a:tc>
                <a:tc>
                  <a:txBody>
                    <a:bodyPr/>
                    <a:lstStyle/>
                    <a:p>
                      <a:r>
                        <a:rPr lang="tr-TR" sz="1800" kern="1200" dirty="0">
                          <a:solidFill>
                            <a:schemeClr val="tx1"/>
                          </a:solidFill>
                          <a:effectLst/>
                          <a:latin typeface="+mn-lt"/>
                          <a:ea typeface="+mn-ea"/>
                          <a:cs typeface="+mn-cs"/>
                        </a:rPr>
                        <a:t>1) Farklı ders uygulamaları olan öğretim üyelerinin etkinlikleri haberleştirildi ve sosyal medyada paylaşıldı.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TÜBİTAK 2209/A PROJE YAZMA </a:t>
                      </a:r>
                      <a:r>
                        <a:rPr lang="tr-TR" sz="1800" kern="1200" dirty="0" err="1">
                          <a:solidFill>
                            <a:schemeClr val="tx1"/>
                          </a:solidFill>
                          <a:effectLst/>
                          <a:latin typeface="+mn-lt"/>
                          <a:ea typeface="+mn-ea"/>
                          <a:cs typeface="+mn-cs"/>
                        </a:rPr>
                        <a:t>ATÖLYESİ’nde</a:t>
                      </a:r>
                      <a:r>
                        <a:rPr lang="tr-TR" sz="1800" kern="1200" dirty="0">
                          <a:solidFill>
                            <a:schemeClr val="tx1"/>
                          </a:solidFill>
                          <a:effectLst/>
                          <a:latin typeface="+mn-lt"/>
                          <a:ea typeface="+mn-ea"/>
                          <a:cs typeface="+mn-cs"/>
                        </a:rPr>
                        <a:t> eğitim veren öğretim üyelerimize teşekkür belgesi takdim edildi.</a:t>
                      </a:r>
                    </a:p>
                    <a:p>
                      <a:endParaRPr lang="tr-TR" sz="1200" kern="1200" dirty="0">
                        <a:solidFill>
                          <a:schemeClr val="tx1"/>
                        </a:solidFill>
                        <a:effectLst/>
                        <a:latin typeface="+mn-lt"/>
                        <a:ea typeface="+mn-ea"/>
                        <a:cs typeface="+mn-cs"/>
                      </a:endParaRPr>
                    </a:p>
                  </a:txBody>
                  <a:tcPr marL="118230" marR="118230" marT="59115" marB="59115">
                    <a:solidFill>
                      <a:schemeClr val="accent3">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4213156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DE7C10-7A37-B502-F03A-49A53EC75E3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8976720-DA42-1BA0-5391-56759D57D4C0}"/>
              </a:ext>
            </a:extLst>
          </p:cNvPr>
          <p:cNvSpPr>
            <a:spLocks noGrp="1"/>
          </p:cNvSpPr>
          <p:nvPr>
            <p:ph type="title"/>
          </p:nvPr>
        </p:nvSpPr>
        <p:spPr>
          <a:xfrm>
            <a:off x="6657714" y="467271"/>
            <a:ext cx="4772285" cy="2052522"/>
          </a:xfrm>
        </p:spPr>
        <p:txBody>
          <a:bodyPr anchor="b">
            <a:normAutofit/>
          </a:bodyPr>
          <a:lstStyle/>
          <a:p>
            <a:r>
              <a:rPr lang="tr-TR" sz="4300" b="1" dirty="0"/>
              <a:t>C. ARAŞTIRMAVE GELİŞTİRME</a:t>
            </a:r>
            <a:endParaRPr lang="tr-TR" sz="4300"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7" name="Graphic 6" descr="Magnifying glass">
            <a:extLst>
              <a:ext uri="{FF2B5EF4-FFF2-40B4-BE49-F238E27FC236}">
                <a16:creationId xmlns:a16="http://schemas.microsoft.com/office/drawing/2014/main" id="{E9594FA7-FA98-A063-D7E1-4C2D3FEB4E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7770" y="1448957"/>
            <a:ext cx="3952579" cy="3952579"/>
          </a:xfrm>
          <a:prstGeom prst="rect">
            <a:avLst/>
          </a:prstGeom>
        </p:spPr>
      </p:pic>
      <p:sp>
        <p:nvSpPr>
          <p:cNvPr id="3" name="İçerik Yer Tutucusu 2">
            <a:extLst>
              <a:ext uri="{FF2B5EF4-FFF2-40B4-BE49-F238E27FC236}">
                <a16:creationId xmlns:a16="http://schemas.microsoft.com/office/drawing/2014/main" id="{379636DD-21E9-3B98-27EF-7007627A475A}"/>
              </a:ext>
            </a:extLst>
          </p:cNvPr>
          <p:cNvSpPr>
            <a:spLocks noGrp="1"/>
          </p:cNvSpPr>
          <p:nvPr>
            <p:ph idx="1"/>
          </p:nvPr>
        </p:nvSpPr>
        <p:spPr>
          <a:xfrm>
            <a:off x="6695359" y="2990818"/>
            <a:ext cx="4592073" cy="2913872"/>
          </a:xfrm>
        </p:spPr>
        <p:txBody>
          <a:bodyPr anchor="t">
            <a:normAutofit/>
          </a:bodyPr>
          <a:lstStyle/>
          <a:p>
            <a:r>
              <a:rPr lang="tr-TR" sz="2400" b="1" dirty="0">
                <a:solidFill>
                  <a:schemeClr val="tx1">
                    <a:alpha val="80000"/>
                  </a:schemeClr>
                </a:solidFill>
              </a:rPr>
              <a:t>C.1. Araştırma Süreçlerinin Yönetimi ve Araştırma Kaynakları</a:t>
            </a:r>
          </a:p>
          <a:p>
            <a:r>
              <a:rPr lang="tr-TR" sz="2400" b="1" dirty="0">
                <a:solidFill>
                  <a:schemeClr val="tx1">
                    <a:alpha val="80000"/>
                  </a:schemeClr>
                </a:solidFill>
              </a:rPr>
              <a:t>C.2.   Araştırma Yetkinliği, İş birlikleri ve Destekler</a:t>
            </a:r>
          </a:p>
          <a:p>
            <a:r>
              <a:rPr lang="tr-TR" sz="2400" b="1" dirty="0">
                <a:solidFill>
                  <a:schemeClr val="tx1">
                    <a:alpha val="80000"/>
                  </a:schemeClr>
                </a:solidFill>
              </a:rPr>
              <a:t>C.3. Araştırma Performansı</a:t>
            </a:r>
            <a:endParaRPr lang="tr-TR" sz="2400" dirty="0">
              <a:solidFill>
                <a:schemeClr val="tx1">
                  <a:alpha val="80000"/>
                </a:schemeClr>
              </a:solidFill>
            </a:endParaRP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2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3E466A-14B8-7834-6DD1-0D778AD7E7A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462F5FC-5033-874D-745A-61E50E3DFC8B}"/>
              </a:ext>
            </a:extLst>
          </p:cNvPr>
          <p:cNvSpPr>
            <a:spLocks noGrp="1"/>
          </p:cNvSpPr>
          <p:nvPr>
            <p:ph type="title"/>
          </p:nvPr>
        </p:nvSpPr>
        <p:spPr>
          <a:xfrm>
            <a:off x="6636862" y="1815320"/>
            <a:ext cx="4805996" cy="1297115"/>
          </a:xfrm>
        </p:spPr>
        <p:txBody>
          <a:bodyPr vert="horz" lIns="91440" tIns="45720" rIns="91440" bIns="45720" rtlCol="0" anchor="t">
            <a:normAutofit/>
          </a:bodyPr>
          <a:lstStyle/>
          <a:p>
            <a:r>
              <a:rPr lang="en-US" sz="4000" b="1" kern="1200" dirty="0">
                <a:solidFill>
                  <a:schemeClr val="tx2"/>
                </a:solidFill>
                <a:latin typeface="+mj-lt"/>
                <a:ea typeface="+mj-ea"/>
                <a:cs typeface="+mj-cs"/>
              </a:rPr>
              <a:t>C. ARAŞTIRMAVE GELİŞTİRME</a:t>
            </a:r>
            <a:endParaRPr lang="en-US" sz="4000" kern="1200" dirty="0">
              <a:solidFill>
                <a:schemeClr val="tx2"/>
              </a:solidFill>
              <a:latin typeface="+mj-lt"/>
              <a:ea typeface="+mj-ea"/>
              <a:cs typeface="+mj-cs"/>
            </a:endParaRPr>
          </a:p>
        </p:txBody>
      </p:sp>
      <p:sp>
        <p:nvSpPr>
          <p:cNvPr id="3" name="İçerik Yer Tutucusu 2">
            <a:extLst>
              <a:ext uri="{FF2B5EF4-FFF2-40B4-BE49-F238E27FC236}">
                <a16:creationId xmlns:a16="http://schemas.microsoft.com/office/drawing/2014/main" id="{BBF7D02E-E800-15F8-FB71-FCE5BBB2DD85}"/>
              </a:ext>
            </a:extLst>
          </p:cNvPr>
          <p:cNvSpPr>
            <a:spLocks noGrp="1"/>
          </p:cNvSpPr>
          <p:nvPr>
            <p:ph idx="1"/>
          </p:nvPr>
        </p:nvSpPr>
        <p:spPr>
          <a:xfrm>
            <a:off x="6590966" y="3428999"/>
            <a:ext cx="4805691" cy="1498756"/>
          </a:xfrm>
        </p:spPr>
        <p:txBody>
          <a:bodyPr vert="horz" lIns="91440" tIns="45720" rIns="91440" bIns="45720" rtlCol="0" anchor="b">
            <a:normAutofit/>
          </a:bodyPr>
          <a:lstStyle/>
          <a:p>
            <a:pPr marL="0" indent="0">
              <a:buNone/>
            </a:pPr>
            <a:r>
              <a:rPr lang="en-US" sz="3200" b="1" kern="1200" dirty="0">
                <a:solidFill>
                  <a:schemeClr val="tx2"/>
                </a:solidFill>
                <a:latin typeface="+mn-lt"/>
                <a:ea typeface="+mn-ea"/>
                <a:cs typeface="+mn-cs"/>
              </a:rPr>
              <a:t>C.1. </a:t>
            </a:r>
            <a:r>
              <a:rPr lang="en-US" sz="3200" b="1" kern="1200" dirty="0" err="1">
                <a:solidFill>
                  <a:schemeClr val="tx2"/>
                </a:solidFill>
                <a:latin typeface="+mn-lt"/>
                <a:ea typeface="+mn-ea"/>
                <a:cs typeface="+mn-cs"/>
              </a:rPr>
              <a:t>Araştırma</a:t>
            </a:r>
            <a:r>
              <a:rPr lang="en-US" sz="3200" b="1" kern="1200" dirty="0">
                <a:solidFill>
                  <a:schemeClr val="tx2"/>
                </a:solidFill>
                <a:latin typeface="+mn-lt"/>
                <a:ea typeface="+mn-ea"/>
                <a:cs typeface="+mn-cs"/>
              </a:rPr>
              <a:t> </a:t>
            </a:r>
            <a:r>
              <a:rPr lang="en-US" sz="3200" b="1" kern="1200" dirty="0" err="1">
                <a:solidFill>
                  <a:schemeClr val="tx2"/>
                </a:solidFill>
                <a:latin typeface="+mn-lt"/>
                <a:ea typeface="+mn-ea"/>
                <a:cs typeface="+mn-cs"/>
              </a:rPr>
              <a:t>Süreçlerinin</a:t>
            </a:r>
            <a:r>
              <a:rPr lang="en-US" sz="3200" b="1" kern="1200" dirty="0">
                <a:solidFill>
                  <a:schemeClr val="tx2"/>
                </a:solidFill>
                <a:latin typeface="+mn-lt"/>
                <a:ea typeface="+mn-ea"/>
                <a:cs typeface="+mn-cs"/>
              </a:rPr>
              <a:t> </a:t>
            </a:r>
            <a:r>
              <a:rPr lang="en-US" sz="3200" b="1" kern="1200" dirty="0" err="1">
                <a:solidFill>
                  <a:schemeClr val="tx2"/>
                </a:solidFill>
                <a:latin typeface="+mn-lt"/>
                <a:ea typeface="+mn-ea"/>
                <a:cs typeface="+mn-cs"/>
              </a:rPr>
              <a:t>Yönetimi</a:t>
            </a:r>
            <a:r>
              <a:rPr lang="en-US" sz="3200" b="1" kern="1200" dirty="0">
                <a:solidFill>
                  <a:schemeClr val="tx2"/>
                </a:solidFill>
                <a:latin typeface="+mn-lt"/>
                <a:ea typeface="+mn-ea"/>
                <a:cs typeface="+mn-cs"/>
              </a:rPr>
              <a:t> </a:t>
            </a:r>
            <a:r>
              <a:rPr lang="en-US" sz="3200" b="1" kern="1200" dirty="0" err="1">
                <a:solidFill>
                  <a:schemeClr val="tx2"/>
                </a:solidFill>
                <a:latin typeface="+mn-lt"/>
                <a:ea typeface="+mn-ea"/>
                <a:cs typeface="+mn-cs"/>
              </a:rPr>
              <a:t>ve</a:t>
            </a:r>
            <a:r>
              <a:rPr lang="en-US" sz="3200" b="1" kern="1200" dirty="0">
                <a:solidFill>
                  <a:schemeClr val="tx2"/>
                </a:solidFill>
                <a:latin typeface="+mn-lt"/>
                <a:ea typeface="+mn-ea"/>
                <a:cs typeface="+mn-cs"/>
              </a:rPr>
              <a:t> </a:t>
            </a:r>
            <a:r>
              <a:rPr lang="en-US" sz="3200" b="1" kern="1200" dirty="0" err="1">
                <a:solidFill>
                  <a:schemeClr val="tx2"/>
                </a:solidFill>
                <a:latin typeface="+mn-lt"/>
                <a:ea typeface="+mn-ea"/>
                <a:cs typeface="+mn-cs"/>
              </a:rPr>
              <a:t>Araştırma</a:t>
            </a:r>
            <a:r>
              <a:rPr lang="en-US" sz="3200" b="1" kern="1200" dirty="0">
                <a:solidFill>
                  <a:schemeClr val="tx2"/>
                </a:solidFill>
                <a:latin typeface="+mn-lt"/>
                <a:ea typeface="+mn-ea"/>
                <a:cs typeface="+mn-cs"/>
              </a:rPr>
              <a:t> </a:t>
            </a:r>
            <a:r>
              <a:rPr lang="en-US" sz="3200" b="1" kern="1200" dirty="0" err="1">
                <a:solidFill>
                  <a:schemeClr val="tx2"/>
                </a:solidFill>
                <a:latin typeface="+mn-lt"/>
                <a:ea typeface="+mn-ea"/>
                <a:cs typeface="+mn-cs"/>
              </a:rPr>
              <a:t>Kaynakları</a:t>
            </a:r>
            <a:endParaRPr lang="en-US" sz="3200" b="1" kern="1200" dirty="0">
              <a:solidFill>
                <a:schemeClr val="tx2"/>
              </a:solidFill>
              <a:latin typeface="+mn-lt"/>
              <a:ea typeface="+mn-ea"/>
              <a:cs typeface="+mn-cs"/>
            </a:endParaRPr>
          </a:p>
        </p:txBody>
      </p:sp>
      <p:pic>
        <p:nvPicPr>
          <p:cNvPr id="7" name="Graphic 6" descr="Magnifying glass">
            <a:extLst>
              <a:ext uri="{FF2B5EF4-FFF2-40B4-BE49-F238E27FC236}">
                <a16:creationId xmlns:a16="http://schemas.microsoft.com/office/drawing/2014/main" id="{5992F3DE-16B1-E244-27F6-46E9C69BC9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8578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D0B29-B5BC-16F5-39D7-6FCEEE80EDF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94608C-5EF0-EDD1-750A-2D2DB1E10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C4DF78D-1C21-DDD3-77CB-32C2F635FA6E}"/>
              </a:ext>
            </a:extLst>
          </p:cNvPr>
          <p:cNvSpPr>
            <a:spLocks noGrp="1"/>
          </p:cNvSpPr>
          <p:nvPr>
            <p:ph type="title"/>
          </p:nvPr>
        </p:nvSpPr>
        <p:spPr>
          <a:xfrm>
            <a:off x="324465" y="365125"/>
            <a:ext cx="11237615" cy="1325563"/>
          </a:xfrm>
        </p:spPr>
        <p:txBody>
          <a:bodyPr>
            <a:normAutofit/>
          </a:bodyPr>
          <a:lstStyle/>
          <a:p>
            <a:pPr algn="r"/>
            <a:r>
              <a:rPr lang="tr-TR" dirty="0"/>
              <a:t> </a:t>
            </a:r>
            <a:r>
              <a:rPr lang="tr-TR" b="1" dirty="0"/>
              <a:t>C.1.1. Araştırma süreçlerinin yönetimi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6A7FC615-7BF7-3893-B56A-05EAC96BB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9F29F0C7-1002-70D8-D4A0-B3DB18496E40}"/>
              </a:ext>
            </a:extLst>
          </p:cNvPr>
          <p:cNvGraphicFramePr>
            <a:graphicFrameLocks noGrp="1"/>
          </p:cNvGraphicFramePr>
          <p:nvPr>
            <p:ph idx="1"/>
            <p:extLst>
              <p:ext uri="{D42A27DB-BD31-4B8C-83A1-F6EECF244321}">
                <p14:modId xmlns:p14="http://schemas.microsoft.com/office/powerpoint/2010/main" val="1197013018"/>
              </p:ext>
            </p:extLst>
          </p:nvPr>
        </p:nvGraphicFramePr>
        <p:xfrm>
          <a:off x="403124" y="2228087"/>
          <a:ext cx="11533237" cy="3067305"/>
        </p:xfrm>
        <a:graphic>
          <a:graphicData uri="http://schemas.openxmlformats.org/drawingml/2006/table">
            <a:tbl>
              <a:tblPr firstRow="1" bandRow="1">
                <a:tableStyleId>{8799B23B-EC83-4686-B30A-512413B5E67A}</a:tableStyleId>
              </a:tblPr>
              <a:tblGrid>
                <a:gridCol w="3490450">
                  <a:extLst>
                    <a:ext uri="{9D8B030D-6E8A-4147-A177-3AD203B41FA5}">
                      <a16:colId xmlns:a16="http://schemas.microsoft.com/office/drawing/2014/main" val="3469786666"/>
                    </a:ext>
                  </a:extLst>
                </a:gridCol>
                <a:gridCol w="3657600">
                  <a:extLst>
                    <a:ext uri="{9D8B030D-6E8A-4147-A177-3AD203B41FA5}">
                      <a16:colId xmlns:a16="http://schemas.microsoft.com/office/drawing/2014/main" val="252379472"/>
                    </a:ext>
                  </a:extLst>
                </a:gridCol>
                <a:gridCol w="2113936">
                  <a:extLst>
                    <a:ext uri="{9D8B030D-6E8A-4147-A177-3AD203B41FA5}">
                      <a16:colId xmlns:a16="http://schemas.microsoft.com/office/drawing/2014/main" val="3990807081"/>
                    </a:ext>
                  </a:extLst>
                </a:gridCol>
                <a:gridCol w="2271251">
                  <a:extLst>
                    <a:ext uri="{9D8B030D-6E8A-4147-A177-3AD203B41FA5}">
                      <a16:colId xmlns:a16="http://schemas.microsoft.com/office/drawing/2014/main" val="3249878758"/>
                    </a:ext>
                  </a:extLst>
                </a:gridCol>
              </a:tblGrid>
              <a:tr h="459178">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608127">
                <a:tc>
                  <a:txBody>
                    <a:bodyPr/>
                    <a:lstStyle/>
                    <a:p>
                      <a:r>
                        <a:rPr lang="tr-TR" sz="1800" kern="1200" dirty="0">
                          <a:solidFill>
                            <a:schemeClr val="tx1"/>
                          </a:solidFill>
                          <a:effectLst/>
                          <a:latin typeface="+mn-lt"/>
                          <a:ea typeface="+mn-ea"/>
                          <a:cs typeface="+mn-cs"/>
                        </a:rPr>
                        <a:t>1) Proje ve AR-GE Komisyonunun toplantılarını düzenli olarak yürütmesi planlanmaktadır.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2)Komisyon tarafından süreçte yapılacak olan etkinliklerin düzenli şekilde planlanması.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Ekim ayı içerisinde Proje ve AR-GE Komisyon toplantısı yapıldı.</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Komisyon tarafından belirlenen atölye ve teşvik uygulaması gerçekleştirildi.</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Bu süreçlerin etkinliği anketler vasıtasıyla kontrol edilmiştir. </a:t>
                      </a:r>
                      <a:endParaRPr lang="tr-TR" sz="1200" dirty="0"/>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Belirlenen eksikliklerin giderilmesine ve sürece yayılmasına karar verilmiştir. </a:t>
                      </a:r>
                      <a:endParaRPr lang="tr-TR" sz="1200" dirty="0"/>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188978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94BCAD-1917-C5A1-3C90-BDD9BA4A11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378CB-392B-1F35-8547-54A10712F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8F2EAC4-29DB-F80C-7D6B-C2DA6ED7DC6A}"/>
              </a:ext>
            </a:extLst>
          </p:cNvPr>
          <p:cNvSpPr>
            <a:spLocks noGrp="1"/>
          </p:cNvSpPr>
          <p:nvPr>
            <p:ph type="title"/>
          </p:nvPr>
        </p:nvSpPr>
        <p:spPr>
          <a:xfrm>
            <a:off x="324465" y="365125"/>
            <a:ext cx="11611896" cy="1325563"/>
          </a:xfrm>
        </p:spPr>
        <p:txBody>
          <a:bodyPr>
            <a:normAutofit/>
          </a:bodyPr>
          <a:lstStyle/>
          <a:p>
            <a:pPr algn="r"/>
            <a:r>
              <a:rPr lang="tr-TR" dirty="0"/>
              <a:t> </a:t>
            </a:r>
            <a:r>
              <a:rPr lang="tr-TR" b="1" dirty="0"/>
              <a:t>C.1.2. İç ve dış kaynaklar</a:t>
            </a:r>
            <a:br>
              <a:rPr lang="tr-TR" dirty="0"/>
            </a:br>
            <a:r>
              <a:rPr lang="tr-TR" sz="1600" b="1" i="1" dirty="0"/>
              <a:t>PUAN: 3</a:t>
            </a:r>
            <a:endParaRPr lang="tr-TR" sz="1600" i="1" dirty="0"/>
          </a:p>
        </p:txBody>
      </p:sp>
      <p:sp>
        <p:nvSpPr>
          <p:cNvPr id="11" name="sketch line">
            <a:extLst>
              <a:ext uri="{FF2B5EF4-FFF2-40B4-BE49-F238E27FC236}">
                <a16:creationId xmlns:a16="http://schemas.microsoft.com/office/drawing/2014/main" id="{12B0B08C-5E3C-6E37-FE71-14EF29674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EBAF7F76-CD71-4773-B86D-D786FFBC3EFF}"/>
              </a:ext>
            </a:extLst>
          </p:cNvPr>
          <p:cNvGraphicFramePr>
            <a:graphicFrameLocks noGrp="1"/>
          </p:cNvGraphicFramePr>
          <p:nvPr>
            <p:ph idx="1"/>
            <p:extLst>
              <p:ext uri="{D42A27DB-BD31-4B8C-83A1-F6EECF244321}">
                <p14:modId xmlns:p14="http://schemas.microsoft.com/office/powerpoint/2010/main" val="2140817773"/>
              </p:ext>
            </p:extLst>
          </p:nvPr>
        </p:nvGraphicFramePr>
        <p:xfrm>
          <a:off x="403124" y="2228087"/>
          <a:ext cx="10859236" cy="3335399"/>
        </p:xfrm>
        <a:graphic>
          <a:graphicData uri="http://schemas.openxmlformats.org/drawingml/2006/table">
            <a:tbl>
              <a:tblPr firstRow="1" bandRow="1">
                <a:tableStyleId>{8799B23B-EC83-4686-B30A-512413B5E67A}</a:tableStyleId>
              </a:tblPr>
              <a:tblGrid>
                <a:gridCol w="3905803">
                  <a:extLst>
                    <a:ext uri="{9D8B030D-6E8A-4147-A177-3AD203B41FA5}">
                      <a16:colId xmlns:a16="http://schemas.microsoft.com/office/drawing/2014/main" val="3469786666"/>
                    </a:ext>
                  </a:extLst>
                </a:gridCol>
                <a:gridCol w="4532935">
                  <a:extLst>
                    <a:ext uri="{9D8B030D-6E8A-4147-A177-3AD203B41FA5}">
                      <a16:colId xmlns:a16="http://schemas.microsoft.com/office/drawing/2014/main" val="252379472"/>
                    </a:ext>
                  </a:extLst>
                </a:gridCol>
                <a:gridCol w="2420498">
                  <a:extLst>
                    <a:ext uri="{9D8B030D-6E8A-4147-A177-3AD203B41FA5}">
                      <a16:colId xmlns:a16="http://schemas.microsoft.com/office/drawing/2014/main" val="3990807081"/>
                    </a:ext>
                  </a:extLst>
                </a:gridCol>
              </a:tblGrid>
              <a:tr h="499312">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836087">
                <a:tc>
                  <a:txBody>
                    <a:bodyPr/>
                    <a:lstStyle/>
                    <a:p>
                      <a:r>
                        <a:rPr lang="tr-TR" sz="1800" kern="1200" dirty="0">
                          <a:solidFill>
                            <a:schemeClr val="tx1"/>
                          </a:solidFill>
                          <a:effectLst/>
                          <a:latin typeface="+mn-lt"/>
                          <a:ea typeface="+mn-ea"/>
                          <a:cs typeface="+mn-cs"/>
                        </a:rPr>
                        <a:t> 1) İç kaynaklar ve kullanımına ilişkin bilgilendirme toplantısı yapılması planlanmıştır.</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Bu kapsamda öğretim üyelerine yönelik BAP Biriminin bilgilendirme toplantısı yapıldı. </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Merkez Kütüphanesinin bilgilendirme toplantısı 27 Aralık 2025 tarihinde yapılacaktır.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Gerçekleştirilen toplantılara ilişkin öğretim üyelerinden geri bildirimler alınacak. </a:t>
                      </a:r>
                      <a:endParaRPr lang="tr-TR" sz="1200" dirty="0"/>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53294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27F9B7-8C7F-AC16-8873-5ED19DEC6E68}"/>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Triangle 4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996572B-8D1F-7524-0233-DE1A391016A4}"/>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7400" b="1" kern="1200">
                <a:solidFill>
                  <a:schemeClr val="tx1"/>
                </a:solidFill>
                <a:latin typeface="+mj-lt"/>
                <a:ea typeface="+mj-ea"/>
                <a:cs typeface="+mj-cs"/>
              </a:rPr>
              <a:t>A. LİDERLİK, YÖNETİŞİM ve KALİTE</a:t>
            </a:r>
            <a:endParaRPr lang="en-US" sz="7400" kern="120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230E6531-3CFA-E96E-395E-3682E71847F0}"/>
              </a:ext>
            </a:extLst>
          </p:cNvPr>
          <p:cNvSpPr>
            <a:spLocks noGrp="1"/>
          </p:cNvSpPr>
          <p:nvPr>
            <p:ph type="body" idx="1"/>
          </p:nvPr>
        </p:nvSpPr>
        <p:spPr>
          <a:xfrm>
            <a:off x="965201" y="4582814"/>
            <a:ext cx="5925987" cy="1312657"/>
          </a:xfrm>
        </p:spPr>
        <p:txBody>
          <a:bodyPr vert="horz" lIns="91440" tIns="45720" rIns="91440" bIns="45720" rtlCol="0" anchor="t">
            <a:normAutofit/>
          </a:bodyPr>
          <a:lstStyle/>
          <a:p>
            <a:pPr algn="r"/>
            <a:r>
              <a:rPr lang="en-US" b="1" kern="1200">
                <a:solidFill>
                  <a:schemeClr val="tx1"/>
                </a:solidFill>
                <a:latin typeface="+mn-lt"/>
                <a:ea typeface="+mn-ea"/>
                <a:cs typeface="+mn-cs"/>
              </a:rPr>
              <a:t>A.1. Liderlik ve Kalite</a:t>
            </a:r>
          </a:p>
        </p:txBody>
      </p:sp>
      <p:pic>
        <p:nvPicPr>
          <p:cNvPr id="35" name="Graphic 34" descr="Hiyerarşi">
            <a:extLst>
              <a:ext uri="{FF2B5EF4-FFF2-40B4-BE49-F238E27FC236}">
                <a16:creationId xmlns:a16="http://schemas.microsoft.com/office/drawing/2014/main" id="{95ACA412-830F-25D1-9C27-4195408285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1125745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39C05A-72C6-4266-1D56-3ACEE3CD3C5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020842-E78E-201C-DF36-00C709651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6EF786-E7FD-18CB-BE78-D5BF44C86534}"/>
              </a:ext>
            </a:extLst>
          </p:cNvPr>
          <p:cNvSpPr>
            <a:spLocks noGrp="1"/>
          </p:cNvSpPr>
          <p:nvPr>
            <p:ph type="title"/>
          </p:nvPr>
        </p:nvSpPr>
        <p:spPr>
          <a:xfrm>
            <a:off x="766916" y="365125"/>
            <a:ext cx="10495444" cy="1325563"/>
          </a:xfrm>
        </p:spPr>
        <p:txBody>
          <a:bodyPr>
            <a:normAutofit fontScale="90000"/>
          </a:bodyPr>
          <a:lstStyle/>
          <a:p>
            <a:pPr algn="r"/>
            <a:r>
              <a:rPr lang="tr-TR" b="1" dirty="0"/>
              <a:t>C.1.3. Doktora programları ve doktora sonrası imkânlar</a:t>
            </a:r>
            <a:br>
              <a:rPr lang="tr-TR" dirty="0"/>
            </a:br>
            <a:r>
              <a:rPr lang="tr-TR" sz="1800" b="1" i="1" dirty="0"/>
              <a:t>PUAN: 3</a:t>
            </a:r>
            <a:endParaRPr lang="tr-TR" sz="1800" i="1" dirty="0"/>
          </a:p>
        </p:txBody>
      </p:sp>
      <p:sp>
        <p:nvSpPr>
          <p:cNvPr id="11" name="sketch line">
            <a:extLst>
              <a:ext uri="{FF2B5EF4-FFF2-40B4-BE49-F238E27FC236}">
                <a16:creationId xmlns:a16="http://schemas.microsoft.com/office/drawing/2014/main" id="{B780E1B5-00BC-0E6B-9800-2657ACA48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DDC954B6-297C-EE37-2873-6FB8BCEC9918}"/>
              </a:ext>
            </a:extLst>
          </p:cNvPr>
          <p:cNvGraphicFramePr>
            <a:graphicFrameLocks noGrp="1"/>
          </p:cNvGraphicFramePr>
          <p:nvPr>
            <p:ph idx="1"/>
            <p:extLst>
              <p:ext uri="{D42A27DB-BD31-4B8C-83A1-F6EECF244321}">
                <p14:modId xmlns:p14="http://schemas.microsoft.com/office/powerpoint/2010/main" val="1926015797"/>
              </p:ext>
            </p:extLst>
          </p:nvPr>
        </p:nvGraphicFramePr>
        <p:xfrm>
          <a:off x="403124" y="2228087"/>
          <a:ext cx="10859236" cy="3161367"/>
        </p:xfrm>
        <a:graphic>
          <a:graphicData uri="http://schemas.openxmlformats.org/drawingml/2006/table">
            <a:tbl>
              <a:tblPr firstRow="1" bandRow="1">
                <a:tableStyleId>{8799B23B-EC83-4686-B30A-512413B5E67A}</a:tableStyleId>
              </a:tblPr>
              <a:tblGrid>
                <a:gridCol w="3905803">
                  <a:extLst>
                    <a:ext uri="{9D8B030D-6E8A-4147-A177-3AD203B41FA5}">
                      <a16:colId xmlns:a16="http://schemas.microsoft.com/office/drawing/2014/main" val="3469786666"/>
                    </a:ext>
                  </a:extLst>
                </a:gridCol>
                <a:gridCol w="4532935">
                  <a:extLst>
                    <a:ext uri="{9D8B030D-6E8A-4147-A177-3AD203B41FA5}">
                      <a16:colId xmlns:a16="http://schemas.microsoft.com/office/drawing/2014/main" val="252379472"/>
                    </a:ext>
                  </a:extLst>
                </a:gridCol>
                <a:gridCol w="2420498">
                  <a:extLst>
                    <a:ext uri="{9D8B030D-6E8A-4147-A177-3AD203B41FA5}">
                      <a16:colId xmlns:a16="http://schemas.microsoft.com/office/drawing/2014/main" val="3990807081"/>
                    </a:ext>
                  </a:extLst>
                </a:gridCol>
              </a:tblGrid>
              <a:tr h="473259">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688108">
                <a:tc>
                  <a:txBody>
                    <a:bodyPr/>
                    <a:lstStyle/>
                    <a:p>
                      <a:r>
                        <a:rPr lang="tr-TR" sz="1800" kern="1200" dirty="0">
                          <a:solidFill>
                            <a:schemeClr val="tx1"/>
                          </a:solidFill>
                          <a:effectLst/>
                          <a:latin typeface="+mn-lt"/>
                          <a:ea typeface="+mn-ea"/>
                          <a:cs typeface="+mn-cs"/>
                        </a:rPr>
                        <a:t> 1) Doktorasını bitiren araştırma görevlilerinin kadro taleplerinin karşılanması planlanmaktadır.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Doktorasını bitiren araştırma görevlilerinin ihtiyaç durumu dikkate alınarak kadro talepleri karşılanmaya çalışılmıştır.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Kadro alamayan araştırma görevlilerinin kadro alması için yeni taleplerde bulunulmuştur. </a:t>
                      </a:r>
                      <a:endParaRPr lang="tr-TR" sz="1200" dirty="0"/>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351241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024629-AB1C-9B8B-80F4-E7570DEFE56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652642F-15FE-ECD7-82BF-76D6A8D0BA04}"/>
              </a:ext>
            </a:extLst>
          </p:cNvPr>
          <p:cNvSpPr>
            <a:spLocks noGrp="1"/>
          </p:cNvSpPr>
          <p:nvPr>
            <p:ph type="title"/>
          </p:nvPr>
        </p:nvSpPr>
        <p:spPr>
          <a:xfrm>
            <a:off x="6517103" y="2002152"/>
            <a:ext cx="4805996" cy="1297115"/>
          </a:xfrm>
        </p:spPr>
        <p:txBody>
          <a:bodyPr vert="horz" lIns="91440" tIns="45720" rIns="91440" bIns="45720" rtlCol="0" anchor="t">
            <a:normAutofit/>
          </a:bodyPr>
          <a:lstStyle/>
          <a:p>
            <a:r>
              <a:rPr lang="en-US" sz="4000" b="1" kern="1200" dirty="0">
                <a:solidFill>
                  <a:schemeClr val="tx2"/>
                </a:solidFill>
                <a:latin typeface="+mj-lt"/>
                <a:ea typeface="+mj-ea"/>
                <a:cs typeface="+mj-cs"/>
              </a:rPr>
              <a:t>C. ARAŞTIRMAVE GELİŞTİRME</a:t>
            </a:r>
            <a:endParaRPr lang="en-US" sz="4000" kern="1200" dirty="0">
              <a:solidFill>
                <a:schemeClr val="tx2"/>
              </a:solidFill>
              <a:latin typeface="+mj-lt"/>
              <a:ea typeface="+mj-ea"/>
              <a:cs typeface="+mj-cs"/>
            </a:endParaRPr>
          </a:p>
        </p:txBody>
      </p:sp>
      <p:sp>
        <p:nvSpPr>
          <p:cNvPr id="3" name="İçerik Yer Tutucusu 2">
            <a:extLst>
              <a:ext uri="{FF2B5EF4-FFF2-40B4-BE49-F238E27FC236}">
                <a16:creationId xmlns:a16="http://schemas.microsoft.com/office/drawing/2014/main" id="{CBE60D3A-788F-8264-E34E-BB6917708551}"/>
              </a:ext>
            </a:extLst>
          </p:cNvPr>
          <p:cNvSpPr>
            <a:spLocks noGrp="1"/>
          </p:cNvSpPr>
          <p:nvPr>
            <p:ph idx="1"/>
          </p:nvPr>
        </p:nvSpPr>
        <p:spPr>
          <a:xfrm>
            <a:off x="6637014" y="3662172"/>
            <a:ext cx="4805691" cy="1488948"/>
          </a:xfrm>
        </p:spPr>
        <p:txBody>
          <a:bodyPr vert="horz" lIns="91440" tIns="45720" rIns="91440" bIns="45720" rtlCol="0" anchor="b">
            <a:normAutofit lnSpcReduction="10000"/>
          </a:bodyPr>
          <a:lstStyle/>
          <a:p>
            <a:pPr marL="0" indent="0">
              <a:buNone/>
            </a:pPr>
            <a:r>
              <a:rPr lang="en-US" sz="3600" b="1" kern="1200" dirty="0">
                <a:solidFill>
                  <a:schemeClr val="tx2"/>
                </a:solidFill>
                <a:latin typeface="+mn-lt"/>
                <a:ea typeface="+mn-ea"/>
                <a:cs typeface="+mn-cs"/>
              </a:rPr>
              <a:t>C.2.   </a:t>
            </a:r>
            <a:r>
              <a:rPr lang="en-US" sz="3600" b="1" kern="1200" dirty="0" err="1">
                <a:solidFill>
                  <a:schemeClr val="tx2"/>
                </a:solidFill>
                <a:latin typeface="+mn-lt"/>
                <a:ea typeface="+mn-ea"/>
                <a:cs typeface="+mn-cs"/>
              </a:rPr>
              <a:t>Araştırma</a:t>
            </a:r>
            <a:r>
              <a:rPr lang="en-US" sz="3600" b="1" kern="1200" dirty="0">
                <a:solidFill>
                  <a:schemeClr val="tx2"/>
                </a:solidFill>
                <a:latin typeface="+mn-lt"/>
                <a:ea typeface="+mn-ea"/>
                <a:cs typeface="+mn-cs"/>
              </a:rPr>
              <a:t> </a:t>
            </a:r>
            <a:r>
              <a:rPr lang="en-US" sz="3600" b="1" kern="1200" dirty="0" err="1">
                <a:solidFill>
                  <a:schemeClr val="tx2"/>
                </a:solidFill>
                <a:latin typeface="+mn-lt"/>
                <a:ea typeface="+mn-ea"/>
                <a:cs typeface="+mn-cs"/>
              </a:rPr>
              <a:t>Yetkinliği</a:t>
            </a:r>
            <a:r>
              <a:rPr lang="en-US" sz="3600" b="1" kern="1200" dirty="0">
                <a:solidFill>
                  <a:schemeClr val="tx2"/>
                </a:solidFill>
                <a:latin typeface="+mn-lt"/>
                <a:ea typeface="+mn-ea"/>
                <a:cs typeface="+mn-cs"/>
              </a:rPr>
              <a:t>, </a:t>
            </a:r>
            <a:r>
              <a:rPr lang="en-US" sz="3600" b="1" kern="1200" dirty="0" err="1">
                <a:solidFill>
                  <a:schemeClr val="tx2"/>
                </a:solidFill>
                <a:latin typeface="+mn-lt"/>
                <a:ea typeface="+mn-ea"/>
                <a:cs typeface="+mn-cs"/>
              </a:rPr>
              <a:t>İş</a:t>
            </a:r>
            <a:r>
              <a:rPr lang="en-US" sz="3600" b="1" kern="1200" dirty="0">
                <a:solidFill>
                  <a:schemeClr val="tx2"/>
                </a:solidFill>
                <a:latin typeface="+mn-lt"/>
                <a:ea typeface="+mn-ea"/>
                <a:cs typeface="+mn-cs"/>
              </a:rPr>
              <a:t> </a:t>
            </a:r>
            <a:r>
              <a:rPr lang="en-US" sz="3600" b="1" kern="1200" dirty="0" err="1">
                <a:solidFill>
                  <a:schemeClr val="tx2"/>
                </a:solidFill>
                <a:latin typeface="+mn-lt"/>
                <a:ea typeface="+mn-ea"/>
                <a:cs typeface="+mn-cs"/>
              </a:rPr>
              <a:t>birlikleri</a:t>
            </a:r>
            <a:r>
              <a:rPr lang="en-US" sz="3600" b="1" kern="1200" dirty="0">
                <a:solidFill>
                  <a:schemeClr val="tx2"/>
                </a:solidFill>
                <a:latin typeface="+mn-lt"/>
                <a:ea typeface="+mn-ea"/>
                <a:cs typeface="+mn-cs"/>
              </a:rPr>
              <a:t> </a:t>
            </a:r>
            <a:r>
              <a:rPr lang="en-US" sz="3600" b="1" kern="1200" dirty="0" err="1">
                <a:solidFill>
                  <a:schemeClr val="tx2"/>
                </a:solidFill>
                <a:latin typeface="+mn-lt"/>
                <a:ea typeface="+mn-ea"/>
                <a:cs typeface="+mn-cs"/>
              </a:rPr>
              <a:t>ve</a:t>
            </a:r>
            <a:r>
              <a:rPr lang="en-US" sz="3600" b="1" kern="1200" dirty="0">
                <a:solidFill>
                  <a:schemeClr val="tx2"/>
                </a:solidFill>
                <a:latin typeface="+mn-lt"/>
                <a:ea typeface="+mn-ea"/>
                <a:cs typeface="+mn-cs"/>
              </a:rPr>
              <a:t> </a:t>
            </a:r>
            <a:r>
              <a:rPr lang="en-US" sz="3600" b="1" kern="1200" dirty="0" err="1">
                <a:solidFill>
                  <a:schemeClr val="tx2"/>
                </a:solidFill>
                <a:latin typeface="+mn-lt"/>
                <a:ea typeface="+mn-ea"/>
                <a:cs typeface="+mn-cs"/>
              </a:rPr>
              <a:t>Destekler</a:t>
            </a:r>
            <a:endParaRPr lang="en-US" sz="3600" b="1" kern="1200" dirty="0">
              <a:solidFill>
                <a:schemeClr val="tx2"/>
              </a:solidFill>
              <a:latin typeface="+mn-lt"/>
              <a:ea typeface="+mn-ea"/>
              <a:cs typeface="+mn-cs"/>
            </a:endParaRPr>
          </a:p>
        </p:txBody>
      </p:sp>
      <p:pic>
        <p:nvPicPr>
          <p:cNvPr id="7" name="Graphic 6" descr="Magnifying glass">
            <a:extLst>
              <a:ext uri="{FF2B5EF4-FFF2-40B4-BE49-F238E27FC236}">
                <a16:creationId xmlns:a16="http://schemas.microsoft.com/office/drawing/2014/main" id="{BB360D87-3F80-53B4-2F27-65578DE051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2603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F722CD-FE64-A6B9-DAAA-77596380D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557D12-4532-D2D1-7682-AB6B41C2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9A10DDA-0E2A-D3AA-C029-737C760DE8E7}"/>
              </a:ext>
            </a:extLst>
          </p:cNvPr>
          <p:cNvSpPr>
            <a:spLocks noGrp="1"/>
          </p:cNvSpPr>
          <p:nvPr>
            <p:ph type="title"/>
          </p:nvPr>
        </p:nvSpPr>
        <p:spPr>
          <a:xfrm>
            <a:off x="324465" y="365125"/>
            <a:ext cx="11611896" cy="1325563"/>
          </a:xfrm>
        </p:spPr>
        <p:txBody>
          <a:bodyPr>
            <a:normAutofit/>
          </a:bodyPr>
          <a:lstStyle/>
          <a:p>
            <a:pPr algn="r"/>
            <a:r>
              <a:rPr lang="tr-TR" dirty="0"/>
              <a:t> </a:t>
            </a:r>
            <a:r>
              <a:rPr lang="tr-TR" b="1" dirty="0"/>
              <a:t>C.2.1. Araştırma yetkinlikleri ve gelişimi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5E99D0E6-126D-327C-A89E-2D13D1BE5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992EDC33-552C-2E0C-A693-F566B96022CF}"/>
              </a:ext>
            </a:extLst>
          </p:cNvPr>
          <p:cNvGraphicFramePr>
            <a:graphicFrameLocks noGrp="1"/>
          </p:cNvGraphicFramePr>
          <p:nvPr>
            <p:ph idx="1"/>
            <p:extLst>
              <p:ext uri="{D42A27DB-BD31-4B8C-83A1-F6EECF244321}">
                <p14:modId xmlns:p14="http://schemas.microsoft.com/office/powerpoint/2010/main" val="2057529324"/>
              </p:ext>
            </p:extLst>
          </p:nvPr>
        </p:nvGraphicFramePr>
        <p:xfrm>
          <a:off x="403124" y="2228087"/>
          <a:ext cx="11533237" cy="4046940"/>
        </p:xfrm>
        <a:graphic>
          <a:graphicData uri="http://schemas.openxmlformats.org/drawingml/2006/table">
            <a:tbl>
              <a:tblPr firstRow="1" bandRow="1">
                <a:tableStyleId>{8799B23B-EC83-4686-B30A-512413B5E67A}</a:tableStyleId>
              </a:tblPr>
              <a:tblGrid>
                <a:gridCol w="3490450">
                  <a:extLst>
                    <a:ext uri="{9D8B030D-6E8A-4147-A177-3AD203B41FA5}">
                      <a16:colId xmlns:a16="http://schemas.microsoft.com/office/drawing/2014/main" val="3469786666"/>
                    </a:ext>
                  </a:extLst>
                </a:gridCol>
                <a:gridCol w="3126658">
                  <a:extLst>
                    <a:ext uri="{9D8B030D-6E8A-4147-A177-3AD203B41FA5}">
                      <a16:colId xmlns:a16="http://schemas.microsoft.com/office/drawing/2014/main" val="252379472"/>
                    </a:ext>
                  </a:extLst>
                </a:gridCol>
                <a:gridCol w="2477729">
                  <a:extLst>
                    <a:ext uri="{9D8B030D-6E8A-4147-A177-3AD203B41FA5}">
                      <a16:colId xmlns:a16="http://schemas.microsoft.com/office/drawing/2014/main" val="3990807081"/>
                    </a:ext>
                  </a:extLst>
                </a:gridCol>
                <a:gridCol w="2438400">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tx1"/>
                          </a:solidFill>
                          <a:effectLst/>
                          <a:latin typeface="+mn-lt"/>
                          <a:ea typeface="+mn-ea"/>
                          <a:cs typeface="+mn-cs"/>
                        </a:rPr>
                        <a:t>1) Öğretim elemanlarının araştırma yetkinliğinin izlenmesine yönelik bilgiler her yıl Fakülte Faaliyet Raporunda belirtilmektedir.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600" kern="1200" dirty="0">
                        <a:solidFill>
                          <a:schemeClr val="tx1"/>
                        </a:solidFill>
                        <a:effectLst/>
                        <a:latin typeface="+mn-lt"/>
                        <a:ea typeface="+mn-ea"/>
                        <a:cs typeface="+mn-cs"/>
                      </a:endParaRPr>
                    </a:p>
                    <a:p>
                      <a:r>
                        <a:rPr lang="tr-TR" sz="1600" kern="1200" dirty="0">
                          <a:solidFill>
                            <a:schemeClr val="tx1"/>
                          </a:solidFill>
                          <a:effectLst/>
                          <a:latin typeface="+mn-lt"/>
                          <a:ea typeface="+mn-ea"/>
                          <a:cs typeface="+mn-cs"/>
                        </a:rPr>
                        <a:t>2) Öğrencilerin araştırma ve proje kültürünü geliştirmek amacıyla çeşitli atölyelerin düzenlenmesi planlanmaktadır. </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3) Öğretim üyelerinin öğrenci projelerine destek olması yönünde teşvik edilmesi planlanmaktadır. </a:t>
                      </a:r>
                    </a:p>
                    <a:p>
                      <a:endParaRPr lang="tr-TR" sz="11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kern="1200" dirty="0">
                          <a:solidFill>
                            <a:schemeClr val="tx1"/>
                          </a:solidFill>
                          <a:effectLst/>
                          <a:latin typeface="+mn-lt"/>
                          <a:ea typeface="+mn-ea"/>
                          <a:cs typeface="+mn-cs"/>
                        </a:rPr>
                        <a:t>1) Öğrencilerin araştırma ve proje kültürünü geliştirmek amacıyla çeşitli atölyeler yapıldı. </a:t>
                      </a:r>
                    </a:p>
                    <a:p>
                      <a:r>
                        <a:rPr lang="tr-TR" sz="1600" kern="1200" dirty="0">
                          <a:solidFill>
                            <a:schemeClr val="tx1"/>
                          </a:solidFill>
                          <a:effectLst/>
                          <a:latin typeface="+mn-lt"/>
                          <a:ea typeface="+mn-ea"/>
                          <a:cs typeface="+mn-cs"/>
                        </a:rPr>
                        <a:t>2) Öğretim üyelerimizin danışmanlığında öğrenci projeleri hazırlanmıştır. </a:t>
                      </a:r>
                      <a:endParaRPr lang="tr-TR" sz="11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600" kern="1200" dirty="0">
                          <a:solidFill>
                            <a:schemeClr val="tx1"/>
                          </a:solidFill>
                          <a:effectLst/>
                          <a:latin typeface="+mn-lt"/>
                          <a:ea typeface="+mn-ea"/>
                          <a:cs typeface="+mn-cs"/>
                        </a:rPr>
                        <a:t>1) Atölyelere yönelik öğrencilerden geri dönütler alınmıştır. </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2) Öğretim üyelerimizin toplamda 86 projeye danışmanlık yaptığı belirlenmiştir. </a:t>
                      </a:r>
                      <a:endParaRPr lang="tr-TR" sz="1100" dirty="0"/>
                    </a:p>
                  </a:txBody>
                  <a:tcPr marL="118230" marR="118230" marT="59115" marB="59115">
                    <a:solidFill>
                      <a:schemeClr val="accent5">
                        <a:lumMod val="20000"/>
                        <a:lumOff val="80000"/>
                        <a:alpha val="20000"/>
                      </a:schemeClr>
                    </a:solidFill>
                  </a:tcPr>
                </a:tc>
                <a:tc>
                  <a:txBody>
                    <a:bodyPr/>
                    <a:lstStyle/>
                    <a:p>
                      <a:r>
                        <a:rPr lang="tr-TR" sz="1600" kern="1200" dirty="0">
                          <a:solidFill>
                            <a:schemeClr val="tx1"/>
                          </a:solidFill>
                          <a:effectLst/>
                          <a:latin typeface="+mn-lt"/>
                          <a:ea typeface="+mn-ea"/>
                          <a:cs typeface="+mn-cs"/>
                        </a:rPr>
                        <a:t>1) Atölyelere ve eğitimlere yönelik eksikliklerin giderilmesi ve yaygınlaştırılması çalışmaları yapılacaktır. </a:t>
                      </a:r>
                      <a:endParaRPr lang="tr-TR" sz="1100" dirty="0"/>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42957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C4DBB-8AB4-43FE-52C4-F3AD78527D3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9AE533-B46C-2BD1-294B-211A06C43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7BD102-6C52-CC03-E0FE-DDBC2257E505}"/>
              </a:ext>
            </a:extLst>
          </p:cNvPr>
          <p:cNvSpPr>
            <a:spLocks noGrp="1"/>
          </p:cNvSpPr>
          <p:nvPr>
            <p:ph type="title"/>
          </p:nvPr>
        </p:nvSpPr>
        <p:spPr>
          <a:xfrm>
            <a:off x="324465" y="365125"/>
            <a:ext cx="11611896" cy="1325563"/>
          </a:xfrm>
        </p:spPr>
        <p:txBody>
          <a:bodyPr>
            <a:normAutofit fontScale="90000"/>
          </a:bodyPr>
          <a:lstStyle/>
          <a:p>
            <a:pPr algn="r"/>
            <a:r>
              <a:rPr lang="tr-TR" dirty="0"/>
              <a:t> </a:t>
            </a:r>
            <a:r>
              <a:rPr lang="tr-TR" b="1" dirty="0"/>
              <a:t>C.2.2. Ulusal ve uluslararası ortak programlar ve ortak araştırma birimleri</a:t>
            </a:r>
            <a:br>
              <a:rPr lang="tr-TR" dirty="0"/>
            </a:br>
            <a:r>
              <a:rPr lang="tr-TR" sz="1800" b="1" i="1" dirty="0"/>
              <a:t>PUAN: 2</a:t>
            </a:r>
            <a:endParaRPr lang="tr-TR" sz="1800" i="1" dirty="0"/>
          </a:p>
        </p:txBody>
      </p:sp>
      <p:sp>
        <p:nvSpPr>
          <p:cNvPr id="11" name="sketch line">
            <a:extLst>
              <a:ext uri="{FF2B5EF4-FFF2-40B4-BE49-F238E27FC236}">
                <a16:creationId xmlns:a16="http://schemas.microsoft.com/office/drawing/2014/main" id="{1D576CFF-F05C-BDB0-1E4C-711E58FC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0AAE2FA2-4586-8745-3429-B08BC386A640}"/>
              </a:ext>
            </a:extLst>
          </p:cNvPr>
          <p:cNvGraphicFramePr>
            <a:graphicFrameLocks noGrp="1"/>
          </p:cNvGraphicFramePr>
          <p:nvPr>
            <p:ph idx="1"/>
            <p:extLst>
              <p:ext uri="{D42A27DB-BD31-4B8C-83A1-F6EECF244321}">
                <p14:modId xmlns:p14="http://schemas.microsoft.com/office/powerpoint/2010/main" val="231828537"/>
              </p:ext>
            </p:extLst>
          </p:nvPr>
        </p:nvGraphicFramePr>
        <p:xfrm>
          <a:off x="403124" y="2228087"/>
          <a:ext cx="10717160" cy="2654873"/>
        </p:xfrm>
        <a:graphic>
          <a:graphicData uri="http://schemas.openxmlformats.org/drawingml/2006/table">
            <a:tbl>
              <a:tblPr firstRow="1" bandRow="1">
                <a:tableStyleId>{8799B23B-EC83-4686-B30A-512413B5E67A}</a:tableStyleId>
              </a:tblPr>
              <a:tblGrid>
                <a:gridCol w="4960353">
                  <a:extLst>
                    <a:ext uri="{9D8B030D-6E8A-4147-A177-3AD203B41FA5}">
                      <a16:colId xmlns:a16="http://schemas.microsoft.com/office/drawing/2014/main" val="3469786666"/>
                    </a:ext>
                  </a:extLst>
                </a:gridCol>
                <a:gridCol w="5756807">
                  <a:extLst>
                    <a:ext uri="{9D8B030D-6E8A-4147-A177-3AD203B41FA5}">
                      <a16:colId xmlns:a16="http://schemas.microsoft.com/office/drawing/2014/main" val="252379472"/>
                    </a:ext>
                  </a:extLst>
                </a:gridCol>
              </a:tblGrid>
              <a:tr h="397437">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257436">
                <a:tc>
                  <a:txBody>
                    <a:bodyPr/>
                    <a:lstStyle/>
                    <a:p>
                      <a:r>
                        <a:rPr lang="tr-TR" sz="1800" kern="1200" dirty="0">
                          <a:solidFill>
                            <a:schemeClr val="tx1"/>
                          </a:solidFill>
                          <a:effectLst/>
                          <a:latin typeface="+mn-lt"/>
                          <a:ea typeface="+mn-ea"/>
                          <a:cs typeface="+mn-cs"/>
                        </a:rPr>
                        <a:t>1) Birimlerin uluslararası ortak program ve araştırma birimleri kurmasının teşvik edilmesi planlanmıştır.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Jean </a:t>
                      </a:r>
                      <a:r>
                        <a:rPr lang="tr-TR" sz="1800" kern="1200" dirty="0" err="1">
                          <a:solidFill>
                            <a:schemeClr val="tx1"/>
                          </a:solidFill>
                          <a:effectLst/>
                          <a:latin typeface="+mn-lt"/>
                          <a:ea typeface="+mn-ea"/>
                          <a:cs typeface="+mn-cs"/>
                        </a:rPr>
                        <a:t>Monnet</a:t>
                      </a:r>
                      <a:r>
                        <a:rPr lang="tr-TR" sz="1800" kern="1200" dirty="0">
                          <a:solidFill>
                            <a:schemeClr val="tx1"/>
                          </a:solidFill>
                          <a:effectLst/>
                          <a:latin typeface="+mn-lt"/>
                          <a:ea typeface="+mn-ea"/>
                          <a:cs typeface="+mn-cs"/>
                        </a:rPr>
                        <a:t> gibi programlar hakkında bilgilendirme faaliyetleri organize edilecektir.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86887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4BBE57-BDB1-4542-EF38-563379B40C54}"/>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017B97-8681-C475-7F4B-ED192BCF9BFF}"/>
              </a:ext>
            </a:extLst>
          </p:cNvPr>
          <p:cNvSpPr>
            <a:spLocks noGrp="1"/>
          </p:cNvSpPr>
          <p:nvPr>
            <p:ph type="title"/>
          </p:nvPr>
        </p:nvSpPr>
        <p:spPr>
          <a:xfrm>
            <a:off x="6600082" y="1890392"/>
            <a:ext cx="4805996" cy="1297115"/>
          </a:xfrm>
        </p:spPr>
        <p:txBody>
          <a:bodyPr vert="horz" lIns="91440" tIns="45720" rIns="91440" bIns="45720" rtlCol="0" anchor="t">
            <a:normAutofit/>
          </a:bodyPr>
          <a:lstStyle/>
          <a:p>
            <a:r>
              <a:rPr lang="en-US" sz="4000" b="1" kern="1200" dirty="0">
                <a:solidFill>
                  <a:schemeClr val="tx2"/>
                </a:solidFill>
                <a:latin typeface="+mj-lt"/>
                <a:ea typeface="+mj-ea"/>
                <a:cs typeface="+mj-cs"/>
              </a:rPr>
              <a:t>C. ARAŞTIRMAVE GELİŞTİRME</a:t>
            </a:r>
            <a:endParaRPr lang="en-US" sz="4000" kern="1200" dirty="0">
              <a:solidFill>
                <a:schemeClr val="tx2"/>
              </a:solidFill>
              <a:latin typeface="+mj-lt"/>
              <a:ea typeface="+mj-ea"/>
              <a:cs typeface="+mj-cs"/>
            </a:endParaRPr>
          </a:p>
        </p:txBody>
      </p:sp>
      <p:sp>
        <p:nvSpPr>
          <p:cNvPr id="3" name="İçerik Yer Tutucusu 2">
            <a:extLst>
              <a:ext uri="{FF2B5EF4-FFF2-40B4-BE49-F238E27FC236}">
                <a16:creationId xmlns:a16="http://schemas.microsoft.com/office/drawing/2014/main" id="{5EAED9C9-160A-39E7-A958-BBB134A73EF3}"/>
              </a:ext>
            </a:extLst>
          </p:cNvPr>
          <p:cNvSpPr>
            <a:spLocks noGrp="1"/>
          </p:cNvSpPr>
          <p:nvPr>
            <p:ph idx="1"/>
          </p:nvPr>
        </p:nvSpPr>
        <p:spPr>
          <a:xfrm>
            <a:off x="6590966" y="3428999"/>
            <a:ext cx="4805691" cy="838831"/>
          </a:xfrm>
        </p:spPr>
        <p:txBody>
          <a:bodyPr vert="horz" lIns="91440" tIns="45720" rIns="91440" bIns="45720" rtlCol="0" anchor="b">
            <a:normAutofit fontScale="92500" lnSpcReduction="10000"/>
          </a:bodyPr>
          <a:lstStyle/>
          <a:p>
            <a:pPr marL="0" indent="0">
              <a:buNone/>
            </a:pPr>
            <a:r>
              <a:rPr lang="en-US" sz="3200" b="1" kern="1200" dirty="0">
                <a:solidFill>
                  <a:schemeClr val="tx2"/>
                </a:solidFill>
                <a:latin typeface="+mn-lt"/>
                <a:ea typeface="+mn-ea"/>
                <a:cs typeface="+mn-cs"/>
              </a:rPr>
              <a:t>C.3. </a:t>
            </a:r>
            <a:r>
              <a:rPr lang="en-US" sz="3200" b="1" kern="1200" dirty="0" err="1">
                <a:solidFill>
                  <a:schemeClr val="tx2"/>
                </a:solidFill>
                <a:latin typeface="+mn-lt"/>
                <a:ea typeface="+mn-ea"/>
                <a:cs typeface="+mn-cs"/>
              </a:rPr>
              <a:t>Araştırma</a:t>
            </a:r>
            <a:r>
              <a:rPr lang="en-US" sz="3200" b="1" kern="1200" dirty="0">
                <a:solidFill>
                  <a:schemeClr val="tx2"/>
                </a:solidFill>
                <a:latin typeface="+mn-lt"/>
                <a:ea typeface="+mn-ea"/>
                <a:cs typeface="+mn-cs"/>
              </a:rPr>
              <a:t> </a:t>
            </a:r>
            <a:r>
              <a:rPr lang="en-US" sz="3200" b="1" kern="1200" dirty="0" err="1">
                <a:solidFill>
                  <a:schemeClr val="tx2"/>
                </a:solidFill>
                <a:latin typeface="+mn-lt"/>
                <a:ea typeface="+mn-ea"/>
                <a:cs typeface="+mn-cs"/>
              </a:rPr>
              <a:t>Performansı</a:t>
            </a:r>
            <a:endParaRPr lang="en-US" sz="3200" kern="1200" dirty="0">
              <a:solidFill>
                <a:schemeClr val="tx2"/>
              </a:solidFill>
              <a:latin typeface="+mn-lt"/>
              <a:ea typeface="+mn-ea"/>
              <a:cs typeface="+mn-cs"/>
            </a:endParaRPr>
          </a:p>
        </p:txBody>
      </p:sp>
      <p:pic>
        <p:nvPicPr>
          <p:cNvPr id="7" name="Graphic 6" descr="Magnifying glass">
            <a:extLst>
              <a:ext uri="{FF2B5EF4-FFF2-40B4-BE49-F238E27FC236}">
                <a16:creationId xmlns:a16="http://schemas.microsoft.com/office/drawing/2014/main" id="{7EC2EF35-C123-DCD6-A163-186B75A062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4" name="Group 3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5" name="Freeform: Shape 3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5509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44D8B9-C874-5A3E-C3FE-24104EEFDB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35F15C-858D-9E89-589B-8D89A1712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F45B521-1ED8-B544-28DF-27BB9CBA7DD8}"/>
              </a:ext>
            </a:extLst>
          </p:cNvPr>
          <p:cNvSpPr>
            <a:spLocks noGrp="1"/>
          </p:cNvSpPr>
          <p:nvPr>
            <p:ph type="title"/>
          </p:nvPr>
        </p:nvSpPr>
        <p:spPr>
          <a:xfrm>
            <a:off x="324465" y="365125"/>
            <a:ext cx="11247775" cy="1325563"/>
          </a:xfrm>
        </p:spPr>
        <p:txBody>
          <a:bodyPr>
            <a:normAutofit fontScale="90000"/>
          </a:bodyPr>
          <a:lstStyle/>
          <a:p>
            <a:pPr algn="r"/>
            <a:r>
              <a:rPr lang="tr-TR" dirty="0"/>
              <a:t> </a:t>
            </a:r>
            <a:r>
              <a:rPr lang="tr-TR" b="1" dirty="0"/>
              <a:t>C.3.1. Araştırma performansının izlenmesi ve değerlendirilmesi</a:t>
            </a:r>
            <a:br>
              <a:rPr lang="tr-TR" dirty="0"/>
            </a:br>
            <a:r>
              <a:rPr lang="tr-TR" sz="1800" b="1" i="1" dirty="0"/>
              <a:t>PUAN: 3</a:t>
            </a:r>
            <a:endParaRPr lang="tr-TR" sz="1800" i="1" dirty="0"/>
          </a:p>
        </p:txBody>
      </p:sp>
      <p:sp>
        <p:nvSpPr>
          <p:cNvPr id="11" name="sketch line">
            <a:extLst>
              <a:ext uri="{FF2B5EF4-FFF2-40B4-BE49-F238E27FC236}">
                <a16:creationId xmlns:a16="http://schemas.microsoft.com/office/drawing/2014/main" id="{C052D15B-B62D-7D43-07EA-2E15ECC7C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CB2E165A-E6F4-5F14-6FFE-7AB2DC080B6C}"/>
              </a:ext>
            </a:extLst>
          </p:cNvPr>
          <p:cNvGraphicFramePr>
            <a:graphicFrameLocks noGrp="1"/>
          </p:cNvGraphicFramePr>
          <p:nvPr>
            <p:ph idx="1"/>
            <p:extLst>
              <p:ext uri="{D42A27DB-BD31-4B8C-83A1-F6EECF244321}">
                <p14:modId xmlns:p14="http://schemas.microsoft.com/office/powerpoint/2010/main" val="1679987176"/>
              </p:ext>
            </p:extLst>
          </p:nvPr>
        </p:nvGraphicFramePr>
        <p:xfrm>
          <a:off x="403124" y="2228087"/>
          <a:ext cx="10965916" cy="2654873"/>
        </p:xfrm>
        <a:graphic>
          <a:graphicData uri="http://schemas.openxmlformats.org/drawingml/2006/table">
            <a:tbl>
              <a:tblPr firstRow="1" bandRow="1">
                <a:tableStyleId>{8799B23B-EC83-4686-B30A-512413B5E67A}</a:tableStyleId>
              </a:tblPr>
              <a:tblGrid>
                <a:gridCol w="3944173">
                  <a:extLst>
                    <a:ext uri="{9D8B030D-6E8A-4147-A177-3AD203B41FA5}">
                      <a16:colId xmlns:a16="http://schemas.microsoft.com/office/drawing/2014/main" val="3469786666"/>
                    </a:ext>
                  </a:extLst>
                </a:gridCol>
                <a:gridCol w="4577466">
                  <a:extLst>
                    <a:ext uri="{9D8B030D-6E8A-4147-A177-3AD203B41FA5}">
                      <a16:colId xmlns:a16="http://schemas.microsoft.com/office/drawing/2014/main" val="252379472"/>
                    </a:ext>
                  </a:extLst>
                </a:gridCol>
                <a:gridCol w="2444277">
                  <a:extLst>
                    <a:ext uri="{9D8B030D-6E8A-4147-A177-3AD203B41FA5}">
                      <a16:colId xmlns:a16="http://schemas.microsoft.com/office/drawing/2014/main" val="3990807081"/>
                    </a:ext>
                  </a:extLst>
                </a:gridCol>
              </a:tblGrid>
              <a:tr h="397437">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257436">
                <a:tc>
                  <a:txBody>
                    <a:bodyPr/>
                    <a:lstStyle/>
                    <a:p>
                      <a:r>
                        <a:rPr lang="tr-TR" sz="1800" kern="1200" dirty="0">
                          <a:solidFill>
                            <a:schemeClr val="tx1"/>
                          </a:solidFill>
                          <a:effectLst/>
                          <a:latin typeface="+mn-lt"/>
                          <a:ea typeface="+mn-ea"/>
                          <a:cs typeface="+mn-cs"/>
                        </a:rPr>
                        <a:t>1) Trabzon Üniversitesi Rektörlüğü her üç ayda bir Fakülteden araştırma performansına dair verileri istemektedir.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Trabzon Üniversitesi Rektörlüğü her üç ayda bir Fakülteden araştırma performansına dair verileri istemektedir.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 1) Verilerin sağlıklı olup olmadığı analiz edilmektedir. </a:t>
                      </a:r>
                      <a:endParaRPr lang="tr-TR" sz="1200" dirty="0"/>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43714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856EB0-193A-AEAE-873C-0B1FA85A027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C13E0E-7E85-0021-EA21-3F57CB027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0B0BA3-EFD9-1323-2303-5770DD7CC700}"/>
              </a:ext>
            </a:extLst>
          </p:cNvPr>
          <p:cNvSpPr>
            <a:spLocks noGrp="1"/>
          </p:cNvSpPr>
          <p:nvPr>
            <p:ph type="title"/>
          </p:nvPr>
        </p:nvSpPr>
        <p:spPr>
          <a:xfrm>
            <a:off x="324465" y="365125"/>
            <a:ext cx="11611896" cy="1325563"/>
          </a:xfrm>
        </p:spPr>
        <p:txBody>
          <a:bodyPr>
            <a:normAutofit fontScale="90000"/>
          </a:bodyPr>
          <a:lstStyle/>
          <a:p>
            <a:pPr algn="r"/>
            <a:r>
              <a:rPr lang="tr-TR" dirty="0"/>
              <a:t> </a:t>
            </a:r>
            <a:r>
              <a:rPr lang="tr-TR" b="1" dirty="0"/>
              <a:t>C.3.2. Öğretim elemanı/araştırmacı performansının değerlendirilmesi</a:t>
            </a:r>
            <a:br>
              <a:rPr lang="tr-TR" dirty="0"/>
            </a:br>
            <a:r>
              <a:rPr lang="tr-TR" sz="1800" b="1" i="1" dirty="0"/>
              <a:t>PUAN: 4</a:t>
            </a:r>
            <a:endParaRPr lang="tr-TR" sz="1800" i="1" dirty="0"/>
          </a:p>
        </p:txBody>
      </p:sp>
      <p:sp>
        <p:nvSpPr>
          <p:cNvPr id="11" name="sketch line">
            <a:extLst>
              <a:ext uri="{FF2B5EF4-FFF2-40B4-BE49-F238E27FC236}">
                <a16:creationId xmlns:a16="http://schemas.microsoft.com/office/drawing/2014/main" id="{F52A4466-DC58-4A4B-87A7-D9C3B4F42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DA0F86A8-8E75-FB3F-22D4-BD35C4912921}"/>
              </a:ext>
            </a:extLst>
          </p:cNvPr>
          <p:cNvGraphicFramePr>
            <a:graphicFrameLocks noGrp="1"/>
          </p:cNvGraphicFramePr>
          <p:nvPr>
            <p:ph idx="1"/>
            <p:extLst>
              <p:ext uri="{D42A27DB-BD31-4B8C-83A1-F6EECF244321}">
                <p14:modId xmlns:p14="http://schemas.microsoft.com/office/powerpoint/2010/main" val="3494760554"/>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3490450">
                  <a:extLst>
                    <a:ext uri="{9D8B030D-6E8A-4147-A177-3AD203B41FA5}">
                      <a16:colId xmlns:a16="http://schemas.microsoft.com/office/drawing/2014/main" val="3469786666"/>
                    </a:ext>
                  </a:extLst>
                </a:gridCol>
                <a:gridCol w="3234813">
                  <a:extLst>
                    <a:ext uri="{9D8B030D-6E8A-4147-A177-3AD203B41FA5}">
                      <a16:colId xmlns:a16="http://schemas.microsoft.com/office/drawing/2014/main" val="252379472"/>
                    </a:ext>
                  </a:extLst>
                </a:gridCol>
                <a:gridCol w="2369574">
                  <a:extLst>
                    <a:ext uri="{9D8B030D-6E8A-4147-A177-3AD203B41FA5}">
                      <a16:colId xmlns:a16="http://schemas.microsoft.com/office/drawing/2014/main" val="3990807081"/>
                    </a:ext>
                  </a:extLst>
                </a:gridCol>
                <a:gridCol w="2438400">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800" kern="1200" dirty="0">
                          <a:solidFill>
                            <a:schemeClr val="tx1"/>
                          </a:solidFill>
                          <a:effectLst/>
                          <a:latin typeface="+mn-lt"/>
                          <a:ea typeface="+mn-ea"/>
                          <a:cs typeface="+mn-cs"/>
                        </a:rPr>
                        <a:t>1) Akademik kurullarda yıl sonu performans değerlendirmesinin yapılması planlanmaktadır.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Akademik kurullarda yıl sonu performans değerlendirmesi yapılmaktadır. </a:t>
                      </a:r>
                      <a:endParaRPr lang="tr-TR" sz="1200" kern="1200" dirty="0">
                        <a:solidFill>
                          <a:schemeClr val="tx1"/>
                        </a:solidFill>
                        <a:effectLst/>
                        <a:latin typeface="+mn-lt"/>
                        <a:ea typeface="+mn-ea"/>
                        <a:cs typeface="+mn-cs"/>
                      </a:endParaRPr>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1) Akademik kurullara katılarak performansların kontrolü sağlanmıştır.</a:t>
                      </a:r>
                      <a:endParaRPr lang="tr-TR" sz="1200" dirty="0"/>
                    </a:p>
                  </a:txBody>
                  <a:tcPr marL="118230" marR="118230" marT="59115" marB="59115">
                    <a:solidFill>
                      <a:schemeClr val="accent5">
                        <a:lumMod val="20000"/>
                        <a:lumOff val="80000"/>
                        <a:alpha val="20000"/>
                      </a:schemeClr>
                    </a:solidFill>
                  </a:tcPr>
                </a:tc>
                <a:tc>
                  <a:txBody>
                    <a:bodyPr/>
                    <a:lstStyle/>
                    <a:p>
                      <a:r>
                        <a:rPr lang="tr-TR" sz="1800" kern="1200" dirty="0">
                          <a:solidFill>
                            <a:schemeClr val="tx1"/>
                          </a:solidFill>
                          <a:effectLst/>
                          <a:latin typeface="+mn-lt"/>
                          <a:ea typeface="+mn-ea"/>
                          <a:cs typeface="+mn-cs"/>
                        </a:rPr>
                        <a:t> 1) Önemli dergilerde yayın yapan ve projesi kabul gören akademisyenlerin sosyal medyada paylaşılarak onore edilmesi.</a:t>
                      </a:r>
                      <a:endParaRPr lang="tr-TR" sz="1200" dirty="0"/>
                    </a:p>
                  </a:txBody>
                  <a:tcPr marL="118230" marR="118230" marT="59115" marB="59115">
                    <a:solidFill>
                      <a:schemeClr val="accent5">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340860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9B46D52-1416-9509-1E7D-F644B2F1979D}"/>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b="1" kern="1200">
                <a:solidFill>
                  <a:srgbClr val="FFFFFF"/>
                </a:solidFill>
                <a:latin typeface="+mj-lt"/>
                <a:ea typeface="+mj-ea"/>
                <a:cs typeface="+mj-cs"/>
              </a:rPr>
              <a:t>D. TOPLUMSAL KATKI</a:t>
            </a:r>
            <a:endParaRPr lang="en-US" kern="1200">
              <a:solidFill>
                <a:srgbClr val="FFFFFF"/>
              </a:solidFill>
              <a:latin typeface="+mj-lt"/>
              <a:ea typeface="+mj-ea"/>
              <a:cs typeface="+mj-cs"/>
            </a:endParaRPr>
          </a:p>
        </p:txBody>
      </p:sp>
      <p:sp>
        <p:nvSpPr>
          <p:cNvPr id="3" name="Metin Yer Tutucusu 2">
            <a:extLst>
              <a:ext uri="{FF2B5EF4-FFF2-40B4-BE49-F238E27FC236}">
                <a16:creationId xmlns:a16="http://schemas.microsoft.com/office/drawing/2014/main" id="{CA9998AF-1422-3FCA-50F8-65752F7FC29B}"/>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r>
              <a:rPr lang="en-US" b="1" kern="1200" dirty="0">
                <a:solidFill>
                  <a:srgbClr val="FFFFFF"/>
                </a:solidFill>
                <a:latin typeface="+mn-lt"/>
                <a:ea typeface="+mn-ea"/>
                <a:cs typeface="+mn-cs"/>
              </a:rPr>
              <a:t>D.1. </a:t>
            </a:r>
            <a:r>
              <a:rPr lang="en-US" b="1" kern="1200" dirty="0" err="1">
                <a:solidFill>
                  <a:srgbClr val="FFFFFF"/>
                </a:solidFill>
                <a:latin typeface="+mn-lt"/>
                <a:ea typeface="+mn-ea"/>
                <a:cs typeface="+mn-cs"/>
              </a:rPr>
              <a:t>Toplumsal</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Katkı</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Süreçlerinin</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Yönetimi</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ve</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Toplumsal</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Katkı</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Kaynakları</a:t>
            </a:r>
            <a:endParaRPr lang="en-US" b="1" kern="1200" dirty="0">
              <a:solidFill>
                <a:srgbClr val="FFFFFF"/>
              </a:solidFill>
              <a:latin typeface="+mn-lt"/>
              <a:ea typeface="+mn-ea"/>
              <a:cs typeface="+mn-cs"/>
            </a:endParaRPr>
          </a:p>
          <a:p>
            <a:pPr algn="ctr"/>
            <a:r>
              <a:rPr lang="en-US" b="1" kern="1200" dirty="0">
                <a:solidFill>
                  <a:srgbClr val="FFFFFF"/>
                </a:solidFill>
                <a:latin typeface="+mn-lt"/>
                <a:ea typeface="+mn-ea"/>
                <a:cs typeface="+mn-cs"/>
              </a:rPr>
              <a:t>D.2. </a:t>
            </a:r>
            <a:r>
              <a:rPr lang="en-US" b="1" kern="1200" dirty="0" err="1">
                <a:solidFill>
                  <a:srgbClr val="FFFFFF"/>
                </a:solidFill>
                <a:latin typeface="+mn-lt"/>
                <a:ea typeface="+mn-ea"/>
                <a:cs typeface="+mn-cs"/>
              </a:rPr>
              <a:t>Toplumsal</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Katkı</a:t>
            </a:r>
            <a:r>
              <a:rPr lang="en-US" b="1" kern="1200" dirty="0">
                <a:solidFill>
                  <a:srgbClr val="FFFFFF"/>
                </a:solidFill>
                <a:latin typeface="+mn-lt"/>
                <a:ea typeface="+mn-ea"/>
                <a:cs typeface="+mn-cs"/>
              </a:rPr>
              <a:t> </a:t>
            </a:r>
            <a:r>
              <a:rPr lang="en-US" b="1" kern="1200" dirty="0" err="1">
                <a:solidFill>
                  <a:srgbClr val="FFFFFF"/>
                </a:solidFill>
                <a:latin typeface="+mn-lt"/>
                <a:ea typeface="+mn-ea"/>
                <a:cs typeface="+mn-cs"/>
              </a:rPr>
              <a:t>Performansı</a:t>
            </a:r>
            <a:endParaRPr lang="en-US" kern="1200" dirty="0">
              <a:solidFill>
                <a:srgbClr val="FFFFFF"/>
              </a:solidFill>
              <a:latin typeface="+mn-lt"/>
              <a:ea typeface="+mn-ea"/>
              <a:cs typeface="+mn-cs"/>
            </a:endParaRPr>
          </a:p>
          <a:p>
            <a:pPr algn="ctr"/>
            <a:endParaRPr lang="en-US" kern="1200" dirty="0">
              <a:solidFill>
                <a:srgbClr val="FFFFFF"/>
              </a:solidFill>
              <a:latin typeface="+mn-lt"/>
              <a:ea typeface="+mn-ea"/>
              <a:cs typeface="+mn-cs"/>
            </a:endParaRP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Kumaş Rapor Kitaplığı">
            <a:extLst>
              <a:ext uri="{FF2B5EF4-FFF2-40B4-BE49-F238E27FC236}">
                <a16:creationId xmlns:a16="http://schemas.microsoft.com/office/drawing/2014/main" id="{90DF6D14-7ADB-7BBE-D521-785D7F828B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6227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86CC0F-AABC-DE2C-8D69-939C60CF60F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3E55D3F-8BCC-735F-5B12-2B97CA2A9BDB}"/>
              </a:ext>
            </a:extLst>
          </p:cNvPr>
          <p:cNvSpPr>
            <a:spLocks noGrp="1"/>
          </p:cNvSpPr>
          <p:nvPr>
            <p:ph type="title"/>
          </p:nvPr>
        </p:nvSpPr>
        <p:spPr>
          <a:xfrm>
            <a:off x="755903" y="3399769"/>
            <a:ext cx="10640754" cy="775845"/>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D. TOPLUMSAL KATKI</a:t>
            </a:r>
            <a:endParaRPr lang="en-US" sz="4000" kern="1200" dirty="0">
              <a:solidFill>
                <a:schemeClr val="tx2"/>
              </a:solidFill>
              <a:latin typeface="+mj-lt"/>
              <a:ea typeface="+mj-ea"/>
              <a:cs typeface="+mj-cs"/>
            </a:endParaRPr>
          </a:p>
        </p:txBody>
      </p:sp>
      <p:sp>
        <p:nvSpPr>
          <p:cNvPr id="3" name="Metin Yer Tutucusu 2">
            <a:extLst>
              <a:ext uri="{FF2B5EF4-FFF2-40B4-BE49-F238E27FC236}">
                <a16:creationId xmlns:a16="http://schemas.microsoft.com/office/drawing/2014/main" id="{A009D48E-0224-27C9-C27C-8BF17144E7CB}"/>
              </a:ext>
            </a:extLst>
          </p:cNvPr>
          <p:cNvSpPr>
            <a:spLocks noGrp="1"/>
          </p:cNvSpPr>
          <p:nvPr>
            <p:ph type="body" idx="1"/>
          </p:nvPr>
        </p:nvSpPr>
        <p:spPr>
          <a:xfrm>
            <a:off x="1514121" y="4322876"/>
            <a:ext cx="9163757" cy="868883"/>
          </a:xfrm>
        </p:spPr>
        <p:txBody>
          <a:bodyPr vert="horz" lIns="91440" tIns="45720" rIns="91440" bIns="45720" rtlCol="0" anchor="ctr">
            <a:normAutofit/>
          </a:bodyPr>
          <a:lstStyle/>
          <a:p>
            <a:pPr algn="ctr"/>
            <a:r>
              <a:rPr lang="en-US" sz="2800" b="1" kern="1200" dirty="0">
                <a:solidFill>
                  <a:schemeClr val="tx2"/>
                </a:solidFill>
                <a:latin typeface="+mn-lt"/>
                <a:ea typeface="+mn-ea"/>
                <a:cs typeface="+mn-cs"/>
              </a:rPr>
              <a:t>D.1. </a:t>
            </a:r>
            <a:r>
              <a:rPr lang="en-US" sz="2800" b="1" kern="1200" dirty="0" err="1">
                <a:solidFill>
                  <a:schemeClr val="tx2"/>
                </a:solidFill>
                <a:latin typeface="+mn-lt"/>
                <a:ea typeface="+mn-ea"/>
                <a:cs typeface="+mn-cs"/>
              </a:rPr>
              <a:t>Toplumsal</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Katkı</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Süreçlerinin</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Yönetimi</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ve</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Toplumsal</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Katkı</a:t>
            </a:r>
            <a:r>
              <a:rPr lang="en-US" sz="2800" b="1" kern="1200" dirty="0">
                <a:solidFill>
                  <a:schemeClr val="tx2"/>
                </a:solidFill>
                <a:latin typeface="+mn-lt"/>
                <a:ea typeface="+mn-ea"/>
                <a:cs typeface="+mn-cs"/>
              </a:rPr>
              <a:t> </a:t>
            </a:r>
            <a:r>
              <a:rPr lang="en-US" sz="2800" b="1" kern="1200" dirty="0" err="1">
                <a:solidFill>
                  <a:schemeClr val="tx2"/>
                </a:solidFill>
                <a:latin typeface="+mn-lt"/>
                <a:ea typeface="+mn-ea"/>
                <a:cs typeface="+mn-cs"/>
              </a:rPr>
              <a:t>Kaynakları</a:t>
            </a:r>
            <a:endParaRPr lang="en-US" sz="2800" b="1" kern="1200" dirty="0">
              <a:solidFill>
                <a:schemeClr val="tx2"/>
              </a:solidFill>
              <a:latin typeface="+mn-lt"/>
              <a:ea typeface="+mn-ea"/>
              <a:cs typeface="+mn-cs"/>
            </a:endParaRPr>
          </a:p>
          <a:p>
            <a:pPr algn="ctr"/>
            <a:endParaRPr lang="en-US" sz="2000" kern="1200" dirty="0">
              <a:solidFill>
                <a:schemeClr val="tx2"/>
              </a:solidFill>
              <a:latin typeface="+mn-lt"/>
              <a:ea typeface="+mn-ea"/>
              <a:cs typeface="+mn-cs"/>
            </a:endParaRPr>
          </a:p>
        </p:txBody>
      </p:sp>
      <p:grpSp>
        <p:nvGrpSpPr>
          <p:cNvPr id="25" name="Group 2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6" name="Freeform: Shape 2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Kumaş Rapor Kitaplığı">
            <a:extLst>
              <a:ext uri="{FF2B5EF4-FFF2-40B4-BE49-F238E27FC236}">
                <a16:creationId xmlns:a16="http://schemas.microsoft.com/office/drawing/2014/main" id="{C5A5440F-0685-C1FF-7342-A3B1D890F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6990" y="320231"/>
            <a:ext cx="2836567" cy="2836567"/>
          </a:xfrm>
          <a:prstGeom prst="rect">
            <a:avLst/>
          </a:prstGeom>
        </p:spPr>
      </p:pic>
      <p:grpSp>
        <p:nvGrpSpPr>
          <p:cNvPr id="31" name="Group 3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2" name="Freeform: Shape 3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4596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FA9575-BEE2-C688-B718-BE7DA472F39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96AFC2-8EB2-C455-2FB4-D3BE6CE26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09F27F-186E-E06B-FADA-3AB7FED65A48}"/>
              </a:ext>
            </a:extLst>
          </p:cNvPr>
          <p:cNvSpPr>
            <a:spLocks noGrp="1"/>
          </p:cNvSpPr>
          <p:nvPr>
            <p:ph type="title"/>
          </p:nvPr>
        </p:nvSpPr>
        <p:spPr>
          <a:xfrm>
            <a:off x="422787" y="365125"/>
            <a:ext cx="10874478" cy="1325563"/>
          </a:xfrm>
        </p:spPr>
        <p:txBody>
          <a:bodyPr>
            <a:normAutofit/>
          </a:bodyPr>
          <a:lstStyle/>
          <a:p>
            <a:pPr algn="r"/>
            <a:r>
              <a:rPr lang="tr-TR" b="1" dirty="0"/>
              <a:t>D.1.1. Toplumsal katkı süreçlerinin yönetimi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3AD02BA6-9AAF-CE94-3AF1-EA8F1B8C5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023CE4BD-4A2F-4905-151B-E41551492C29}"/>
              </a:ext>
            </a:extLst>
          </p:cNvPr>
          <p:cNvGraphicFramePr>
            <a:graphicFrameLocks noGrp="1"/>
          </p:cNvGraphicFramePr>
          <p:nvPr>
            <p:ph idx="1"/>
            <p:extLst>
              <p:ext uri="{D42A27DB-BD31-4B8C-83A1-F6EECF244321}">
                <p14:modId xmlns:p14="http://schemas.microsoft.com/office/powerpoint/2010/main" val="2473581602"/>
              </p:ext>
            </p:extLst>
          </p:nvPr>
        </p:nvGraphicFramePr>
        <p:xfrm>
          <a:off x="658761" y="2228087"/>
          <a:ext cx="10972800" cy="2553209"/>
        </p:xfrm>
        <a:graphic>
          <a:graphicData uri="http://schemas.openxmlformats.org/drawingml/2006/table">
            <a:tbl>
              <a:tblPr firstRow="1" bandRow="1">
                <a:tableStyleId>{8799B23B-EC83-4686-B30A-512413B5E67A}</a:tableStyleId>
              </a:tblPr>
              <a:tblGrid>
                <a:gridCol w="3320838">
                  <a:extLst>
                    <a:ext uri="{9D8B030D-6E8A-4147-A177-3AD203B41FA5}">
                      <a16:colId xmlns:a16="http://schemas.microsoft.com/office/drawing/2014/main" val="3469786666"/>
                    </a:ext>
                  </a:extLst>
                </a:gridCol>
                <a:gridCol w="2890533">
                  <a:extLst>
                    <a:ext uri="{9D8B030D-6E8A-4147-A177-3AD203B41FA5}">
                      <a16:colId xmlns:a16="http://schemas.microsoft.com/office/drawing/2014/main" val="252379472"/>
                    </a:ext>
                  </a:extLst>
                </a:gridCol>
                <a:gridCol w="2675381">
                  <a:extLst>
                    <a:ext uri="{9D8B030D-6E8A-4147-A177-3AD203B41FA5}">
                      <a16:colId xmlns:a16="http://schemas.microsoft.com/office/drawing/2014/main" val="3990807081"/>
                    </a:ext>
                  </a:extLst>
                </a:gridCol>
                <a:gridCol w="2086048">
                  <a:extLst>
                    <a:ext uri="{9D8B030D-6E8A-4147-A177-3AD203B41FA5}">
                      <a16:colId xmlns:a16="http://schemas.microsoft.com/office/drawing/2014/main" val="3249878758"/>
                    </a:ext>
                  </a:extLst>
                </a:gridCol>
              </a:tblGrid>
              <a:tr h="382218">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17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effectLst/>
                          <a:latin typeface="+mn-lt"/>
                          <a:ea typeface="+mn-ea"/>
                          <a:cs typeface="+mn-cs"/>
                        </a:rPr>
                        <a:t>1) Toplumsal katkı faaliyetlerinin belli bir standartta ulaştırılması ve işleyişlerin organize edilmesi için bir yönerge hazırlanması.</a:t>
                      </a:r>
                    </a:p>
                    <a:p>
                      <a:endParaRPr lang="tr-TR" sz="1200" kern="1200" dirty="0">
                        <a:solidFill>
                          <a:schemeClr val="tx1"/>
                        </a:solidFill>
                        <a:effectLst/>
                        <a:latin typeface="+mn-lt"/>
                        <a:ea typeface="+mn-ea"/>
                        <a:cs typeface="+mn-cs"/>
                      </a:endParaRPr>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1) Topluma hizmet faaliyetleri için yönerge oluşturulmuştur. </a:t>
                      </a:r>
                      <a:endParaRPr lang="tr-TR" sz="1200" kern="1200" dirty="0">
                        <a:solidFill>
                          <a:schemeClr val="tx1"/>
                        </a:solidFill>
                        <a:effectLst/>
                        <a:latin typeface="+mn-lt"/>
                        <a:ea typeface="+mn-ea"/>
                        <a:cs typeface="+mn-cs"/>
                      </a:endParaRPr>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1) Yönergenin işleyişi birim komisyonları tarafından takip edilmektedir.</a:t>
                      </a:r>
                      <a:endParaRPr lang="tr-TR" sz="1200" dirty="0"/>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1) Uygulamada karşılaşılan eksiklikler ve aksaklıklar düzeltilmiştir.</a:t>
                      </a:r>
                      <a:endParaRPr lang="tr-TR" sz="1200" dirty="0"/>
                    </a:p>
                  </a:txBody>
                  <a:tcPr marL="118230" marR="118230" marT="59115" marB="59115">
                    <a:solidFill>
                      <a:schemeClr val="accent2">
                        <a:lumMod val="40000"/>
                        <a:lumOff val="6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79375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54FAEE-082D-108B-8795-98227691DB18}"/>
              </a:ext>
            </a:extLst>
          </p:cNvPr>
          <p:cNvSpPr>
            <a:spLocks noGrp="1"/>
          </p:cNvSpPr>
          <p:nvPr>
            <p:ph type="title"/>
          </p:nvPr>
        </p:nvSpPr>
        <p:spPr>
          <a:xfrm>
            <a:off x="838200" y="365125"/>
            <a:ext cx="10515600" cy="1325563"/>
          </a:xfrm>
        </p:spPr>
        <p:txBody>
          <a:bodyPr>
            <a:normAutofit/>
          </a:bodyPr>
          <a:lstStyle/>
          <a:p>
            <a:pPr algn="r"/>
            <a:r>
              <a:rPr lang="tr-TR" b="1" dirty="0"/>
              <a:t>A.1.1. Yönetişim modeli ve idari yapı</a:t>
            </a:r>
            <a:br>
              <a:rPr lang="tr-TR" dirty="0"/>
            </a:br>
            <a:r>
              <a:rPr lang="tr-TR" sz="1600" b="1" i="1" dirty="0"/>
              <a:t>PUAN: 4</a:t>
            </a:r>
            <a:endParaRPr lang="tr-TR" sz="5400" i="1" dirty="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C13286D8-36BA-D9E7-A2F7-02F87207506A}"/>
              </a:ext>
            </a:extLst>
          </p:cNvPr>
          <p:cNvGraphicFramePr>
            <a:graphicFrameLocks noGrp="1"/>
          </p:cNvGraphicFramePr>
          <p:nvPr>
            <p:ph idx="1"/>
            <p:extLst>
              <p:ext uri="{D42A27DB-BD31-4B8C-83A1-F6EECF244321}">
                <p14:modId xmlns:p14="http://schemas.microsoft.com/office/powerpoint/2010/main" val="3087654417"/>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066178">
                  <a:extLst>
                    <a:ext uri="{9D8B030D-6E8A-4147-A177-3AD203B41FA5}">
                      <a16:colId xmlns:a16="http://schemas.microsoft.com/office/drawing/2014/main" val="252379472"/>
                    </a:ext>
                  </a:extLst>
                </a:gridCol>
                <a:gridCol w="2996037">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a:lnSpc>
                          <a:spcPct val="150000"/>
                        </a:lnSpc>
                      </a:pPr>
                      <a:r>
                        <a:rPr lang="tr-TR" sz="1400" kern="1200" dirty="0">
                          <a:solidFill>
                            <a:schemeClr val="tx1"/>
                          </a:solidFill>
                          <a:effectLst/>
                          <a:latin typeface="+mn-lt"/>
                          <a:ea typeface="+mn-ea"/>
                          <a:cs typeface="+mn-cs"/>
                        </a:rPr>
                        <a:t>1) Yönetişim modeline uygun bir şekilde karar mekanizmalarında çoğulcu katılımın esas alınıp, bu doğrultuda birimlere gerekli yönlendirmelerin yapılıp sürecin denetiminin sağlanması planlanmıştır. </a:t>
                      </a:r>
                    </a:p>
                    <a:p>
                      <a:pPr>
                        <a:lnSpc>
                          <a:spcPct val="150000"/>
                        </a:lnSpc>
                      </a:pPr>
                      <a:r>
                        <a:rPr lang="tr-TR" sz="1400" kern="1200" dirty="0">
                          <a:solidFill>
                            <a:schemeClr val="tx1"/>
                          </a:solidFill>
                          <a:effectLst/>
                          <a:latin typeface="+mn-lt"/>
                          <a:ea typeface="+mn-ea"/>
                          <a:cs typeface="+mn-cs"/>
                        </a:rPr>
                        <a:t>2) Komisyon üyelikleri ve idari işlerin dağılımda çoğulcu katılım ve adil dağılım esas alınmıştır.</a:t>
                      </a:r>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Yönetim ve idari yapı mekanizmalarında alınan kararların birimin çoğulcu katılımıyla alınmasına özen gösterilmiştir. </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Her birimden komisyonlara katılım sağlanmış ve iş yükü adil dağıtılmıştır.</a:t>
                      </a:r>
                      <a:endParaRPr lang="tr-TR" sz="1800" dirty="0"/>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Yetki ve sorumluluk denge ve dağılımı düzenli olarak kontrol edilmiştir. Yönetim süreci ile ilgili görüşler memnuniyet anketleri vasıtası ile takip ve kontrol edilmiştir.</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Görevlendirilen akademik personelin komisyon çalışmalarına katılımı, görevlerini yerine getirme düzeyi ve komisyonların işleyişine katkıları toplantı tutanakları ve komisyon geri bildirimleri aracılığıyla izlenmiş ve değerlendirilmiştir.</a:t>
                      </a:r>
                      <a:endParaRPr lang="tr-TR" sz="1800" dirty="0"/>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Karar alma süreçlerindeki evrakların takibi titizlikle yapılmış, takip için kontrol listeleri oluşturulmuş. </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Komisyon çalışmalarında yaşanabilecek olası aksaklıklar için yedek görevlendirmeler yapılmıştır. </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809554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504318-469D-BE63-BBED-95DBA32923B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D6021D-94DB-266F-5F92-8575215F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19B5074-ED33-B912-1F2A-24509CEDC065}"/>
              </a:ext>
            </a:extLst>
          </p:cNvPr>
          <p:cNvSpPr>
            <a:spLocks noGrp="1"/>
          </p:cNvSpPr>
          <p:nvPr>
            <p:ph type="title"/>
          </p:nvPr>
        </p:nvSpPr>
        <p:spPr>
          <a:xfrm>
            <a:off x="324465" y="365125"/>
            <a:ext cx="10937895" cy="1325563"/>
          </a:xfrm>
        </p:spPr>
        <p:txBody>
          <a:bodyPr>
            <a:normAutofit/>
          </a:bodyPr>
          <a:lstStyle/>
          <a:p>
            <a:pPr algn="r"/>
            <a:r>
              <a:rPr lang="tr-TR" b="1" dirty="0"/>
              <a:t>D.1.2. Kaynaklar</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E95F643A-795A-EDE5-23CB-6735AEB45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D75AEF9D-BC09-C4B0-EB8D-4D9693AFC6CA}"/>
              </a:ext>
            </a:extLst>
          </p:cNvPr>
          <p:cNvGraphicFramePr>
            <a:graphicFrameLocks noGrp="1"/>
          </p:cNvGraphicFramePr>
          <p:nvPr>
            <p:ph idx="1"/>
            <p:extLst>
              <p:ext uri="{D42A27DB-BD31-4B8C-83A1-F6EECF244321}">
                <p14:modId xmlns:p14="http://schemas.microsoft.com/office/powerpoint/2010/main" val="4121095135"/>
              </p:ext>
            </p:extLst>
          </p:nvPr>
        </p:nvGraphicFramePr>
        <p:xfrm>
          <a:off x="609600" y="2228087"/>
          <a:ext cx="11061290" cy="3169823"/>
        </p:xfrm>
        <a:graphic>
          <a:graphicData uri="http://schemas.openxmlformats.org/drawingml/2006/table">
            <a:tbl>
              <a:tblPr firstRow="1" bandRow="1">
                <a:tableStyleId>{8799B23B-EC83-4686-B30A-512413B5E67A}</a:tableStyleId>
              </a:tblPr>
              <a:tblGrid>
                <a:gridCol w="3347619">
                  <a:extLst>
                    <a:ext uri="{9D8B030D-6E8A-4147-A177-3AD203B41FA5}">
                      <a16:colId xmlns:a16="http://schemas.microsoft.com/office/drawing/2014/main" val="3469786666"/>
                    </a:ext>
                  </a:extLst>
                </a:gridCol>
                <a:gridCol w="2913844">
                  <a:extLst>
                    <a:ext uri="{9D8B030D-6E8A-4147-A177-3AD203B41FA5}">
                      <a16:colId xmlns:a16="http://schemas.microsoft.com/office/drawing/2014/main" val="252379472"/>
                    </a:ext>
                  </a:extLst>
                </a:gridCol>
                <a:gridCol w="2696956">
                  <a:extLst>
                    <a:ext uri="{9D8B030D-6E8A-4147-A177-3AD203B41FA5}">
                      <a16:colId xmlns:a16="http://schemas.microsoft.com/office/drawing/2014/main" val="3990807081"/>
                    </a:ext>
                  </a:extLst>
                </a:gridCol>
                <a:gridCol w="2102871">
                  <a:extLst>
                    <a:ext uri="{9D8B030D-6E8A-4147-A177-3AD203B41FA5}">
                      <a16:colId xmlns:a16="http://schemas.microsoft.com/office/drawing/2014/main" val="3249878758"/>
                    </a:ext>
                  </a:extLst>
                </a:gridCol>
              </a:tblGrid>
              <a:tr h="474525">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2695298">
                <a:tc>
                  <a:txBody>
                    <a:bodyPr/>
                    <a:lstStyle/>
                    <a:p>
                      <a:r>
                        <a:rPr lang="tr-TR" sz="1800" kern="1200" dirty="0">
                          <a:solidFill>
                            <a:schemeClr val="tx1"/>
                          </a:solidFill>
                          <a:effectLst/>
                          <a:latin typeface="+mn-lt"/>
                          <a:ea typeface="+mn-ea"/>
                          <a:cs typeface="+mn-cs"/>
                        </a:rPr>
                        <a:t>1) Danışmanlık faaliyetlerinin etkinliğinin artırılması.</a:t>
                      </a:r>
                    </a:p>
                    <a:p>
                      <a:r>
                        <a:rPr lang="tr-TR" sz="1800" kern="1200" dirty="0">
                          <a:solidFill>
                            <a:schemeClr val="tx1"/>
                          </a:solidFill>
                          <a:effectLst/>
                          <a:latin typeface="+mn-lt"/>
                          <a:ea typeface="+mn-ea"/>
                          <a:cs typeface="+mn-cs"/>
                        </a:rPr>
                        <a:t>2) Faaliyetlerin tekrarlanmamasını sağlamak için planlama yapılması. </a:t>
                      </a:r>
                      <a:endParaRPr lang="tr-TR" sz="1200" kern="1200" dirty="0">
                        <a:solidFill>
                          <a:schemeClr val="tx1"/>
                        </a:solidFill>
                        <a:effectLst/>
                        <a:latin typeface="+mn-lt"/>
                        <a:ea typeface="+mn-ea"/>
                        <a:cs typeface="+mn-cs"/>
                      </a:endParaRPr>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1) Danışman başına düşen öğrenci sayısı 15 ile sınırlandırılmıştır.</a:t>
                      </a:r>
                    </a:p>
                    <a:p>
                      <a:r>
                        <a:rPr lang="tr-TR" sz="1800" kern="1200" dirty="0">
                          <a:solidFill>
                            <a:schemeClr val="tx1"/>
                          </a:solidFill>
                          <a:effectLst/>
                          <a:latin typeface="+mn-lt"/>
                          <a:ea typeface="+mn-ea"/>
                          <a:cs typeface="+mn-cs"/>
                        </a:rPr>
                        <a:t> </a:t>
                      </a:r>
                    </a:p>
                    <a:p>
                      <a:r>
                        <a:rPr lang="tr-TR" sz="1800" kern="1200" dirty="0">
                          <a:solidFill>
                            <a:schemeClr val="tx1"/>
                          </a:solidFill>
                          <a:effectLst/>
                          <a:latin typeface="+mn-lt"/>
                          <a:ea typeface="+mn-ea"/>
                          <a:cs typeface="+mn-cs"/>
                        </a:rPr>
                        <a:t>2) Komisyon aracılığıyla yapılan etkinlikler analiz edilip çakışmalar engellenmeye çalışılmıştır. </a:t>
                      </a:r>
                      <a:endParaRPr lang="tr-TR" sz="1200" kern="1200" dirty="0">
                        <a:solidFill>
                          <a:schemeClr val="tx1"/>
                        </a:solidFill>
                        <a:effectLst/>
                        <a:latin typeface="+mn-lt"/>
                        <a:ea typeface="+mn-ea"/>
                        <a:cs typeface="+mn-cs"/>
                      </a:endParaRPr>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1) Topluma hizmet uygulamalarının anketler ile takibi sağlanmaktadır.</a:t>
                      </a:r>
                      <a:endParaRPr lang="tr-TR" sz="1200" dirty="0"/>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 1) Bazı etkinliklerde birimler arası ortak çalışmalar yapılabilir.</a:t>
                      </a:r>
                      <a:endParaRPr lang="tr-TR" sz="1200" dirty="0"/>
                    </a:p>
                  </a:txBody>
                  <a:tcPr marL="118230" marR="118230" marT="59115" marB="59115">
                    <a:solidFill>
                      <a:schemeClr val="accent2">
                        <a:lumMod val="40000"/>
                        <a:lumOff val="6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2212450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8E50CC-6235-D55B-F477-F14B7EB19A6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ED9F6AD-BBD1-7BA9-265D-584E7BE389A4}"/>
              </a:ext>
            </a:extLst>
          </p:cNvPr>
          <p:cNvSpPr>
            <a:spLocks noGrp="1"/>
          </p:cNvSpPr>
          <p:nvPr>
            <p:ph type="title"/>
          </p:nvPr>
        </p:nvSpPr>
        <p:spPr>
          <a:xfrm>
            <a:off x="755903" y="3399769"/>
            <a:ext cx="10640754" cy="775845"/>
          </a:xfrm>
        </p:spPr>
        <p:txBody>
          <a:bodyPr vert="horz" lIns="91440" tIns="45720" rIns="91440" bIns="45720" rtlCol="0" anchor="b">
            <a:normAutofit/>
          </a:bodyPr>
          <a:lstStyle/>
          <a:p>
            <a:pPr algn="ctr"/>
            <a:r>
              <a:rPr lang="en-US" sz="4000" b="1" kern="1200" dirty="0">
                <a:solidFill>
                  <a:schemeClr val="tx2"/>
                </a:solidFill>
                <a:latin typeface="+mj-lt"/>
                <a:ea typeface="+mj-ea"/>
                <a:cs typeface="+mj-cs"/>
              </a:rPr>
              <a:t>D. TOPLUMSAL KATKI</a:t>
            </a:r>
            <a:endParaRPr lang="en-US" sz="4000" kern="1200" dirty="0">
              <a:solidFill>
                <a:schemeClr val="tx2"/>
              </a:solidFill>
              <a:latin typeface="+mj-lt"/>
              <a:ea typeface="+mj-ea"/>
              <a:cs typeface="+mj-cs"/>
            </a:endParaRPr>
          </a:p>
        </p:txBody>
      </p:sp>
      <p:sp>
        <p:nvSpPr>
          <p:cNvPr id="3" name="Metin Yer Tutucusu 2">
            <a:extLst>
              <a:ext uri="{FF2B5EF4-FFF2-40B4-BE49-F238E27FC236}">
                <a16:creationId xmlns:a16="http://schemas.microsoft.com/office/drawing/2014/main" id="{081D7476-2C66-C893-6F0C-0AC250A0FFBC}"/>
              </a:ext>
            </a:extLst>
          </p:cNvPr>
          <p:cNvSpPr>
            <a:spLocks noGrp="1"/>
          </p:cNvSpPr>
          <p:nvPr>
            <p:ph type="body" idx="1"/>
          </p:nvPr>
        </p:nvSpPr>
        <p:spPr>
          <a:xfrm>
            <a:off x="2448232" y="4322879"/>
            <a:ext cx="8229646" cy="624494"/>
          </a:xfrm>
        </p:spPr>
        <p:txBody>
          <a:bodyPr vert="horz" lIns="91440" tIns="45720" rIns="91440" bIns="45720" rtlCol="0" anchor="ctr">
            <a:normAutofit/>
          </a:bodyPr>
          <a:lstStyle/>
          <a:p>
            <a:r>
              <a:rPr lang="en-US" sz="3200" b="1" dirty="0">
                <a:solidFill>
                  <a:schemeClr val="tx1"/>
                </a:solidFill>
              </a:rPr>
              <a:t>D.2. </a:t>
            </a:r>
            <a:r>
              <a:rPr lang="en-US" sz="3200" b="1" dirty="0" err="1">
                <a:solidFill>
                  <a:schemeClr val="tx1"/>
                </a:solidFill>
              </a:rPr>
              <a:t>Toplumsal</a:t>
            </a:r>
            <a:r>
              <a:rPr lang="en-US" sz="3200" b="1" dirty="0">
                <a:solidFill>
                  <a:schemeClr val="tx1"/>
                </a:solidFill>
              </a:rPr>
              <a:t> </a:t>
            </a:r>
            <a:r>
              <a:rPr lang="en-US" sz="3200" b="1" dirty="0" err="1">
                <a:solidFill>
                  <a:schemeClr val="tx1"/>
                </a:solidFill>
              </a:rPr>
              <a:t>Katkı</a:t>
            </a:r>
            <a:r>
              <a:rPr lang="en-US" sz="3200" b="1" dirty="0">
                <a:solidFill>
                  <a:schemeClr val="tx1"/>
                </a:solidFill>
              </a:rPr>
              <a:t> </a:t>
            </a:r>
            <a:r>
              <a:rPr lang="en-US" sz="3200" b="1" dirty="0" err="1">
                <a:solidFill>
                  <a:schemeClr val="tx1"/>
                </a:solidFill>
              </a:rPr>
              <a:t>Performansı</a:t>
            </a:r>
            <a:endParaRPr lang="en-US" sz="3200" dirty="0">
              <a:solidFill>
                <a:schemeClr val="tx1"/>
              </a:solidFill>
            </a:endParaRPr>
          </a:p>
          <a:p>
            <a:pPr algn="ctr"/>
            <a:endParaRPr lang="en-US" sz="2000" kern="1200" dirty="0">
              <a:solidFill>
                <a:schemeClr val="tx2"/>
              </a:solidFill>
              <a:latin typeface="+mn-lt"/>
              <a:ea typeface="+mn-ea"/>
              <a:cs typeface="+mn-cs"/>
            </a:endParaRPr>
          </a:p>
        </p:txBody>
      </p:sp>
      <p:grpSp>
        <p:nvGrpSpPr>
          <p:cNvPr id="16" name="Group 1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7" name="Freeform: Shape 1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 name="Freeform: Shape 1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Kumaş Rapor Kitaplığı">
            <a:extLst>
              <a:ext uri="{FF2B5EF4-FFF2-40B4-BE49-F238E27FC236}">
                <a16:creationId xmlns:a16="http://schemas.microsoft.com/office/drawing/2014/main" id="{1629E5AC-D4A1-9E0C-6683-A6281B92C8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6990" y="320231"/>
            <a:ext cx="2836567" cy="2836567"/>
          </a:xfrm>
          <a:prstGeom prst="rect">
            <a:avLst/>
          </a:prstGeom>
        </p:spPr>
      </p:pic>
      <p:grpSp>
        <p:nvGrpSpPr>
          <p:cNvPr id="22" name="Group 2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3" name="Freeform: Shape 2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259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9BA484-40EC-5185-B56B-25BACB0ED9D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66852E-A83C-C448-BED6-092D1C273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26AF40-75C1-2043-5E82-E0671C5140EA}"/>
              </a:ext>
            </a:extLst>
          </p:cNvPr>
          <p:cNvSpPr>
            <a:spLocks noGrp="1"/>
          </p:cNvSpPr>
          <p:nvPr>
            <p:ph type="title"/>
          </p:nvPr>
        </p:nvSpPr>
        <p:spPr>
          <a:xfrm>
            <a:off x="324465" y="365125"/>
            <a:ext cx="11611896" cy="1325563"/>
          </a:xfrm>
        </p:spPr>
        <p:txBody>
          <a:bodyPr>
            <a:normAutofit fontScale="90000"/>
          </a:bodyPr>
          <a:lstStyle/>
          <a:p>
            <a:pPr algn="r"/>
            <a:r>
              <a:rPr lang="tr-TR" b="1" dirty="0"/>
              <a:t>D.2.1.Toplumsal katkı performansının izlenmesi ve değerlendirilmesi</a:t>
            </a:r>
            <a:br>
              <a:rPr lang="tr-TR" dirty="0"/>
            </a:br>
            <a:r>
              <a:rPr lang="tr-TR" sz="1800" b="1" i="1" dirty="0"/>
              <a:t>PUAN: 2</a:t>
            </a:r>
            <a:endParaRPr lang="tr-TR" sz="1800" i="1" dirty="0"/>
          </a:p>
        </p:txBody>
      </p:sp>
      <p:sp>
        <p:nvSpPr>
          <p:cNvPr id="11" name="sketch line">
            <a:extLst>
              <a:ext uri="{FF2B5EF4-FFF2-40B4-BE49-F238E27FC236}">
                <a16:creationId xmlns:a16="http://schemas.microsoft.com/office/drawing/2014/main" id="{896ECA6B-6380-EC85-B4DE-19E22D1FA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78123620-06BE-A777-15CE-9860FE4E94ED}"/>
              </a:ext>
            </a:extLst>
          </p:cNvPr>
          <p:cNvGraphicFramePr>
            <a:graphicFrameLocks noGrp="1"/>
          </p:cNvGraphicFramePr>
          <p:nvPr>
            <p:ph idx="1"/>
            <p:extLst>
              <p:ext uri="{D42A27DB-BD31-4B8C-83A1-F6EECF244321}">
                <p14:modId xmlns:p14="http://schemas.microsoft.com/office/powerpoint/2010/main" val="433004389"/>
              </p:ext>
            </p:extLst>
          </p:nvPr>
        </p:nvGraphicFramePr>
        <p:xfrm>
          <a:off x="838200" y="2228087"/>
          <a:ext cx="10424160" cy="1820656"/>
        </p:xfrm>
        <a:graphic>
          <a:graphicData uri="http://schemas.openxmlformats.org/drawingml/2006/table">
            <a:tbl>
              <a:tblPr firstRow="1" bandRow="1">
                <a:tableStyleId>{8799B23B-EC83-4686-B30A-512413B5E67A}</a:tableStyleId>
              </a:tblPr>
              <a:tblGrid>
                <a:gridCol w="5573157">
                  <a:extLst>
                    <a:ext uri="{9D8B030D-6E8A-4147-A177-3AD203B41FA5}">
                      <a16:colId xmlns:a16="http://schemas.microsoft.com/office/drawing/2014/main" val="3469786666"/>
                    </a:ext>
                  </a:extLst>
                </a:gridCol>
                <a:gridCol w="4851003">
                  <a:extLst>
                    <a:ext uri="{9D8B030D-6E8A-4147-A177-3AD203B41FA5}">
                      <a16:colId xmlns:a16="http://schemas.microsoft.com/office/drawing/2014/main" val="252379472"/>
                    </a:ext>
                  </a:extLst>
                </a:gridCol>
              </a:tblGrid>
              <a:tr h="270755">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1537890">
                <a:tc>
                  <a:txBody>
                    <a:bodyPr/>
                    <a:lstStyle/>
                    <a:p>
                      <a:r>
                        <a:rPr lang="tr-TR" sz="1800" kern="1200" dirty="0">
                          <a:solidFill>
                            <a:schemeClr val="tx1"/>
                          </a:solidFill>
                          <a:effectLst/>
                          <a:latin typeface="+mn-lt"/>
                          <a:ea typeface="+mn-ea"/>
                          <a:cs typeface="+mn-cs"/>
                        </a:rPr>
                        <a:t>1) Birimlerden yapılan faaliyetlerin bülten olarak istenmesi planlanmaktadır. </a:t>
                      </a:r>
                      <a:endParaRPr lang="tr-TR" sz="1200" kern="1200" dirty="0">
                        <a:solidFill>
                          <a:schemeClr val="tx1"/>
                        </a:solidFill>
                        <a:effectLst/>
                        <a:latin typeface="+mn-lt"/>
                        <a:ea typeface="+mn-ea"/>
                        <a:cs typeface="+mn-cs"/>
                      </a:endParaRPr>
                    </a:p>
                  </a:txBody>
                  <a:tcPr marL="118230" marR="118230" marT="59115" marB="59115">
                    <a:solidFill>
                      <a:schemeClr val="accent2">
                        <a:lumMod val="40000"/>
                        <a:lumOff val="60000"/>
                        <a:alpha val="20000"/>
                      </a:schemeClr>
                    </a:solidFill>
                  </a:tcPr>
                </a:tc>
                <a:tc>
                  <a:txBody>
                    <a:bodyPr/>
                    <a:lstStyle/>
                    <a:p>
                      <a:r>
                        <a:rPr lang="tr-TR" sz="1800" kern="1200" dirty="0">
                          <a:solidFill>
                            <a:schemeClr val="tx1"/>
                          </a:solidFill>
                          <a:effectLst/>
                          <a:latin typeface="+mn-lt"/>
                          <a:ea typeface="+mn-ea"/>
                          <a:cs typeface="+mn-cs"/>
                        </a:rPr>
                        <a:t>1) Bülten şablonu oluşturulmuş ve yıl sonunda birimlerden istenecektir. Ayrıca internet sayfalarında yayınlatılacaktır. </a:t>
                      </a:r>
                      <a:endParaRPr lang="tr-TR" sz="1200" kern="1200" dirty="0">
                        <a:solidFill>
                          <a:schemeClr val="tx1"/>
                        </a:solidFill>
                        <a:effectLst/>
                        <a:latin typeface="+mn-lt"/>
                        <a:ea typeface="+mn-ea"/>
                        <a:cs typeface="+mn-cs"/>
                      </a:endParaRPr>
                    </a:p>
                  </a:txBody>
                  <a:tcPr marL="118230" marR="118230" marT="59115" marB="59115">
                    <a:solidFill>
                      <a:schemeClr val="accent2">
                        <a:lumMod val="40000"/>
                        <a:lumOff val="6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644676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7D4E45-2189-216D-061B-816DAE83AF7D}"/>
              </a:ext>
            </a:extLst>
          </p:cNvPr>
          <p:cNvSpPr>
            <a:spLocks noGrp="1"/>
          </p:cNvSpPr>
          <p:nvPr>
            <p:ph type="title"/>
          </p:nvPr>
        </p:nvSpPr>
        <p:spPr/>
        <p:txBody>
          <a:bodyPr/>
          <a:lstStyle/>
          <a:p>
            <a:pPr algn="ctr"/>
            <a:r>
              <a:rPr lang="tr-TR" b="1" dirty="0">
                <a:solidFill>
                  <a:srgbClr val="FF0000"/>
                </a:solidFill>
                <a:effectLst>
                  <a:outerShdw blurRad="38100" dist="38100" dir="2700000" algn="tl">
                    <a:srgbClr val="000000">
                      <a:alpha val="43137"/>
                    </a:srgbClr>
                  </a:outerShdw>
                </a:effectLst>
              </a:rPr>
              <a:t>Kalite Güvence Sistemi</a:t>
            </a:r>
          </a:p>
        </p:txBody>
      </p:sp>
      <p:graphicFrame>
        <p:nvGraphicFramePr>
          <p:cNvPr id="4" name="İçerik Yer Tutucusu 3">
            <a:extLst>
              <a:ext uri="{FF2B5EF4-FFF2-40B4-BE49-F238E27FC236}">
                <a16:creationId xmlns:a16="http://schemas.microsoft.com/office/drawing/2014/main" id="{6C885D59-49C1-FEC6-B0B4-9124B1590C4A}"/>
              </a:ext>
            </a:extLst>
          </p:cNvPr>
          <p:cNvGraphicFramePr>
            <a:graphicFrameLocks noGrp="1"/>
          </p:cNvGraphicFramePr>
          <p:nvPr>
            <p:ph idx="1"/>
            <p:extLst>
              <p:ext uri="{D42A27DB-BD31-4B8C-83A1-F6EECF244321}">
                <p14:modId xmlns:p14="http://schemas.microsoft.com/office/powerpoint/2010/main" val="3817011905"/>
              </p:ext>
            </p:extLst>
          </p:nvPr>
        </p:nvGraphicFramePr>
        <p:xfrm>
          <a:off x="838200" y="1504335"/>
          <a:ext cx="10515600" cy="4988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951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DAC77B-F252-8917-3FD7-EC62C0D717B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a:solidFill>
                  <a:schemeClr val="tx1"/>
                </a:solidFill>
                <a:effectLst>
                  <a:outerShdw blurRad="38100" dist="38100" dir="2700000" algn="tl">
                    <a:srgbClr val="000000">
                      <a:alpha val="43137"/>
                    </a:srgbClr>
                  </a:outerShdw>
                </a:effectLst>
                <a:latin typeface="+mj-lt"/>
                <a:ea typeface="+mj-ea"/>
                <a:cs typeface="+mj-cs"/>
              </a:rPr>
              <a:t>TEŞEKKÜR EDERİZ.</a:t>
            </a: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D0098D-A376-1E22-D773-97627114966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35EE9C-FD59-4E2D-3A02-0D1CC3ED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149B43F-2F68-678F-B04F-D3F010D22509}"/>
              </a:ext>
            </a:extLst>
          </p:cNvPr>
          <p:cNvSpPr>
            <a:spLocks noGrp="1"/>
          </p:cNvSpPr>
          <p:nvPr>
            <p:ph type="title"/>
          </p:nvPr>
        </p:nvSpPr>
        <p:spPr>
          <a:xfrm>
            <a:off x="838200" y="365125"/>
            <a:ext cx="10515600" cy="1325563"/>
          </a:xfrm>
        </p:spPr>
        <p:txBody>
          <a:bodyPr>
            <a:normAutofit/>
          </a:bodyPr>
          <a:lstStyle/>
          <a:p>
            <a:pPr algn="r"/>
            <a:r>
              <a:rPr lang="tr-TR" dirty="0"/>
              <a:t> </a:t>
            </a:r>
            <a:r>
              <a:rPr lang="tr-TR" b="1" dirty="0"/>
              <a:t>A.1.2. Liderlik </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4CCDF89F-F1CD-1BDA-12DF-43113F7CA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9832F267-12A5-9144-03D2-5BD6C6BAE2D4}"/>
              </a:ext>
            </a:extLst>
          </p:cNvPr>
          <p:cNvGraphicFramePr>
            <a:graphicFrameLocks noGrp="1"/>
          </p:cNvGraphicFramePr>
          <p:nvPr>
            <p:ph idx="1"/>
            <p:extLst>
              <p:ext uri="{D42A27DB-BD31-4B8C-83A1-F6EECF244321}">
                <p14:modId xmlns:p14="http://schemas.microsoft.com/office/powerpoint/2010/main" val="4196553006"/>
              </p:ext>
            </p:extLst>
          </p:nvPr>
        </p:nvGraphicFramePr>
        <p:xfrm>
          <a:off x="403124" y="2228087"/>
          <a:ext cx="11533237" cy="4123140"/>
        </p:xfrm>
        <a:graphic>
          <a:graphicData uri="http://schemas.openxmlformats.org/drawingml/2006/table">
            <a:tbl>
              <a:tblPr firstRow="1" bandRow="1">
                <a:tableStyleId>{8799B23B-EC83-4686-B30A-512413B5E67A}</a:tableStyleId>
              </a:tblPr>
              <a:tblGrid>
                <a:gridCol w="4542502">
                  <a:extLst>
                    <a:ext uri="{9D8B030D-6E8A-4147-A177-3AD203B41FA5}">
                      <a16:colId xmlns:a16="http://schemas.microsoft.com/office/drawing/2014/main" val="3469786666"/>
                    </a:ext>
                  </a:extLst>
                </a:gridCol>
                <a:gridCol w="2576051">
                  <a:extLst>
                    <a:ext uri="{9D8B030D-6E8A-4147-A177-3AD203B41FA5}">
                      <a16:colId xmlns:a16="http://schemas.microsoft.com/office/drawing/2014/main" val="252379472"/>
                    </a:ext>
                  </a:extLst>
                </a:gridCol>
                <a:gridCol w="2408904">
                  <a:extLst>
                    <a:ext uri="{9D8B030D-6E8A-4147-A177-3AD203B41FA5}">
                      <a16:colId xmlns:a16="http://schemas.microsoft.com/office/drawing/2014/main" val="3990807081"/>
                    </a:ext>
                  </a:extLst>
                </a:gridCol>
                <a:gridCol w="2005780">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600" kern="1200" dirty="0">
                          <a:solidFill>
                            <a:schemeClr val="tx1"/>
                          </a:solidFill>
                          <a:effectLst/>
                          <a:latin typeface="+mn-lt"/>
                          <a:ea typeface="+mn-ea"/>
                          <a:cs typeface="+mn-cs"/>
                        </a:rPr>
                        <a:t>1) Birimimizde izleyen dönemler için geneline yayılmış, kalite güvencesi sistemi ve kültürünün gelişimini destekleyen etkin liderlik uygulamalarını desteklemek amacıyla; Üst yöneticiler öğrenciler, akademik personel ve idari personel ile periyodik görüşmeler gerçekleştirerek kayıt altına alınması planlanmıştır.</a:t>
                      </a:r>
                    </a:p>
                    <a:p>
                      <a:r>
                        <a:rPr lang="tr-TR" sz="1600" kern="1200" dirty="0">
                          <a:solidFill>
                            <a:schemeClr val="tx1"/>
                          </a:solidFill>
                          <a:effectLst/>
                          <a:latin typeface="+mn-lt"/>
                          <a:ea typeface="+mn-ea"/>
                          <a:cs typeface="+mn-cs"/>
                        </a:rPr>
                        <a:t>2) Yeni atanan yöneticiye, eski yöneticiler tarafından bilgilendirme yapılarak kayıt altına alınması planlanmıştır.</a:t>
                      </a:r>
                    </a:p>
                    <a:p>
                      <a:r>
                        <a:rPr lang="tr-TR" sz="1600" kern="1200" dirty="0">
                          <a:solidFill>
                            <a:schemeClr val="tx1"/>
                          </a:solidFill>
                          <a:effectLst/>
                          <a:latin typeface="+mn-lt"/>
                          <a:ea typeface="+mn-ea"/>
                          <a:cs typeface="+mn-cs"/>
                        </a:rPr>
                        <a:t>3) Yürütülen faaliyetlerin etki düzeylerini ölçüp zayıf yönler kayıt altına alınıp iyileştirme çalışmalarının yapılması planlanmıştır.</a:t>
                      </a:r>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Üst yöneticiler, akademik personel ve idari personel ile periyodik görüşmeler gerçekleştirerek kayıt altına alınmıştır.</a:t>
                      </a:r>
                    </a:p>
                    <a:p>
                      <a:r>
                        <a:rPr lang="tr-TR" sz="1600" kern="1200" dirty="0">
                          <a:solidFill>
                            <a:schemeClr val="tx1"/>
                          </a:solidFill>
                          <a:effectLst/>
                          <a:latin typeface="+mn-lt"/>
                          <a:ea typeface="+mn-ea"/>
                          <a:cs typeface="+mn-cs"/>
                        </a:rPr>
                        <a:t>2) Yeni atanan yöneticiye, eski yöneticiler tarafından bilgilendirme yapılmıştır. </a:t>
                      </a:r>
                    </a:p>
                    <a:p>
                      <a:r>
                        <a:rPr lang="tr-TR" sz="1600" kern="1200" dirty="0">
                          <a:solidFill>
                            <a:schemeClr val="tx1"/>
                          </a:solidFill>
                          <a:effectLst/>
                          <a:latin typeface="+mn-lt"/>
                          <a:ea typeface="+mn-ea"/>
                          <a:cs typeface="+mn-cs"/>
                        </a:rPr>
                        <a:t>3) Yürütülen faaliyetlerin etki düzeylerini ölçüp zayıf yönler kayıt altına alınıp iyileştirme çalışmaları yapılmıştır.</a:t>
                      </a:r>
                      <a:endParaRPr lang="tr-TR" sz="1600" dirty="0"/>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Süreçler, toplantı tutanakları ve anketler incelenerek kontrol edilmiştir.</a:t>
                      </a:r>
                      <a:endParaRPr lang="tr-TR" sz="1600" dirty="0"/>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Ziyaret ve toplantıların sıklığı ve katılımcı çeşitliliği artırılacaktır.</a:t>
                      </a:r>
                      <a:endParaRPr lang="tr-TR" sz="16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91423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4C76AE-77E7-7591-85C2-6E182ABDE4F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4D9A3C-4F91-4CB6-014F-38CFF783C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F06B52-7DD8-837A-FBD3-130DDC62EE5C}"/>
              </a:ext>
            </a:extLst>
          </p:cNvPr>
          <p:cNvSpPr>
            <a:spLocks noGrp="1"/>
          </p:cNvSpPr>
          <p:nvPr>
            <p:ph type="title"/>
          </p:nvPr>
        </p:nvSpPr>
        <p:spPr>
          <a:xfrm>
            <a:off x="838200" y="365125"/>
            <a:ext cx="10515600" cy="1325563"/>
          </a:xfrm>
        </p:spPr>
        <p:txBody>
          <a:bodyPr>
            <a:normAutofit/>
          </a:bodyPr>
          <a:lstStyle/>
          <a:p>
            <a:pPr algn="r"/>
            <a:r>
              <a:rPr lang="tr-TR" b="1" dirty="0"/>
              <a:t>A.1.3. Kurumsal dönüşüm kapasitesi</a:t>
            </a:r>
            <a:br>
              <a:rPr lang="tr-TR" dirty="0"/>
            </a:br>
            <a:r>
              <a:rPr lang="tr-TR" sz="1600" b="1" i="1" dirty="0"/>
              <a:t>PUAN: 4</a:t>
            </a:r>
            <a:endParaRPr lang="tr-TR" sz="1600" i="1" dirty="0"/>
          </a:p>
        </p:txBody>
      </p:sp>
      <p:sp>
        <p:nvSpPr>
          <p:cNvPr id="11" name="sketch line">
            <a:extLst>
              <a:ext uri="{FF2B5EF4-FFF2-40B4-BE49-F238E27FC236}">
                <a16:creationId xmlns:a16="http://schemas.microsoft.com/office/drawing/2014/main" id="{C67AB2D3-AD00-5642-B68A-F3A8F8F26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F0DDE9D4-E8E5-0540-197A-EB601DFB1EFC}"/>
              </a:ext>
            </a:extLst>
          </p:cNvPr>
          <p:cNvGraphicFramePr>
            <a:graphicFrameLocks noGrp="1"/>
          </p:cNvGraphicFramePr>
          <p:nvPr>
            <p:ph idx="1"/>
            <p:extLst>
              <p:ext uri="{D42A27DB-BD31-4B8C-83A1-F6EECF244321}">
                <p14:modId xmlns:p14="http://schemas.microsoft.com/office/powerpoint/2010/main" val="3057134113"/>
              </p:ext>
            </p:extLst>
          </p:nvPr>
        </p:nvGraphicFramePr>
        <p:xfrm>
          <a:off x="403124" y="2228087"/>
          <a:ext cx="11533237" cy="4610820"/>
        </p:xfrm>
        <a:graphic>
          <a:graphicData uri="http://schemas.openxmlformats.org/drawingml/2006/table">
            <a:tbl>
              <a:tblPr firstRow="1" bandRow="1">
                <a:tableStyleId>{8799B23B-EC83-4686-B30A-512413B5E67A}</a:tableStyleId>
              </a:tblPr>
              <a:tblGrid>
                <a:gridCol w="3687095">
                  <a:extLst>
                    <a:ext uri="{9D8B030D-6E8A-4147-A177-3AD203B41FA5}">
                      <a16:colId xmlns:a16="http://schemas.microsoft.com/office/drawing/2014/main" val="3469786666"/>
                    </a:ext>
                  </a:extLst>
                </a:gridCol>
                <a:gridCol w="2375119">
                  <a:extLst>
                    <a:ext uri="{9D8B030D-6E8A-4147-A177-3AD203B41FA5}">
                      <a16:colId xmlns:a16="http://schemas.microsoft.com/office/drawing/2014/main" val="252379472"/>
                    </a:ext>
                  </a:extLst>
                </a:gridCol>
                <a:gridCol w="2639333">
                  <a:extLst>
                    <a:ext uri="{9D8B030D-6E8A-4147-A177-3AD203B41FA5}">
                      <a16:colId xmlns:a16="http://schemas.microsoft.com/office/drawing/2014/main" val="3990807081"/>
                    </a:ext>
                  </a:extLst>
                </a:gridCol>
                <a:gridCol w="2831690">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r>
                        <a:rPr lang="tr-TR" sz="1600" kern="1200" dirty="0">
                          <a:solidFill>
                            <a:schemeClr val="tx1"/>
                          </a:solidFill>
                          <a:effectLst/>
                          <a:latin typeface="+mn-lt"/>
                          <a:ea typeface="+mn-ea"/>
                          <a:cs typeface="+mn-cs"/>
                        </a:rPr>
                        <a:t>1) “Büyük Veri </a:t>
                      </a:r>
                      <a:r>
                        <a:rPr lang="tr-TR" sz="1600" kern="1200" dirty="0" err="1">
                          <a:solidFill>
                            <a:schemeClr val="tx1"/>
                          </a:solidFill>
                          <a:effectLst/>
                          <a:latin typeface="+mn-lt"/>
                          <a:ea typeface="+mn-ea"/>
                          <a:cs typeface="+mn-cs"/>
                        </a:rPr>
                        <a:t>Projesi”nde</a:t>
                      </a:r>
                      <a:r>
                        <a:rPr lang="tr-TR" sz="1600" kern="1200" dirty="0">
                          <a:solidFill>
                            <a:schemeClr val="tx1"/>
                          </a:solidFill>
                          <a:effectLst/>
                          <a:latin typeface="+mn-lt"/>
                          <a:ea typeface="+mn-ea"/>
                          <a:cs typeface="+mn-cs"/>
                        </a:rPr>
                        <a:t> Pilot üniversite seçilmesine bağlı olarak dijital anlamda dönüşüm süreçlerine Fakülte olarak FEF destek sisteminin aktif olarak kullanımı.</a:t>
                      </a:r>
                    </a:p>
                    <a:p>
                      <a:r>
                        <a:rPr lang="tr-TR" sz="1600" kern="1200" dirty="0">
                          <a:solidFill>
                            <a:schemeClr val="tx1"/>
                          </a:solidFill>
                          <a:effectLst/>
                          <a:latin typeface="+mn-lt"/>
                          <a:ea typeface="+mn-ea"/>
                          <a:cs typeface="+mn-cs"/>
                        </a:rPr>
                        <a:t>2) Öğretmenlik Uygulaması süreçlerinin dijital ortamlarda takibinin kolaylaştırılması, Öğretmenlik Uygulaması dersi kapsamında öğrencilerin stajyerlik işlemlerinin hızlanması ve modernleşmesini sağlamak amacıyla bir web uygulaması geliştirildi. “Öğretmenlik Uygulama Sistemi” kullanımı.</a:t>
                      </a:r>
                    </a:p>
                    <a:p>
                      <a:r>
                        <a:rPr lang="tr-TR" sz="1600" kern="1200" dirty="0">
                          <a:solidFill>
                            <a:schemeClr val="tx1"/>
                          </a:solidFill>
                          <a:effectLst/>
                          <a:latin typeface="+mn-lt"/>
                          <a:ea typeface="+mn-ea"/>
                          <a:cs typeface="+mn-cs"/>
                        </a:rPr>
                        <a:t>3) Temizlik işlerinin takibi için mobil uygulama geliştirilmesi. </a:t>
                      </a:r>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FEF destek sitemi aktif olarak kullanılmaktadır. </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2) Öğretmenlik Uygulaması aracı pilot uygulaması yapıldı.</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3) Temizlik takip sistemi geliştirilirdi, uygulamaya konuldu.</a:t>
                      </a:r>
                      <a:endParaRPr lang="tr-TR" sz="1600" dirty="0"/>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FEF destek uygulamasına dair geri dönütler toplandı. </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2) Öğretmenlik Uygulaması aracındaki eksiklikler pilot uygulamada tespit edildi. </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3) Temizlik takip sisteminin çalışması ile ilgili dönütler toplandı.</a:t>
                      </a:r>
                      <a:endParaRPr lang="tr-TR" sz="1600" dirty="0"/>
                    </a:p>
                  </a:txBody>
                  <a:tcPr marL="118230" marR="118230" marT="59115" marB="59115">
                    <a:solidFill>
                      <a:schemeClr val="accent4">
                        <a:lumMod val="20000"/>
                        <a:lumOff val="80000"/>
                        <a:alpha val="20000"/>
                      </a:schemeClr>
                    </a:solidFill>
                  </a:tcPr>
                </a:tc>
                <a:tc>
                  <a:txBody>
                    <a:bodyPr/>
                    <a:lstStyle/>
                    <a:p>
                      <a:r>
                        <a:rPr lang="tr-TR" sz="1600" kern="1200" dirty="0">
                          <a:solidFill>
                            <a:schemeClr val="tx1"/>
                          </a:solidFill>
                          <a:effectLst/>
                          <a:latin typeface="+mn-lt"/>
                          <a:ea typeface="+mn-ea"/>
                          <a:cs typeface="+mn-cs"/>
                        </a:rPr>
                        <a:t>1) Alınan dönütler doğrultusunda, FEF destek sistemindeki talep dönüş süreleri kısaltıldı.  Ayrıca FEF Destek hakkında akademik ve idari personel daha fazla bilgilendirilecek. </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2) Öğretmenlik Uygulaması aracında iyileştirmeler yapıldı.</a:t>
                      </a:r>
                    </a:p>
                    <a:p>
                      <a:r>
                        <a:rPr lang="tr-TR" sz="1600" kern="1200" dirty="0">
                          <a:solidFill>
                            <a:schemeClr val="tx1"/>
                          </a:solidFill>
                          <a:effectLst/>
                          <a:latin typeface="+mn-lt"/>
                          <a:ea typeface="+mn-ea"/>
                          <a:cs typeface="+mn-cs"/>
                        </a:rPr>
                        <a:t> </a:t>
                      </a:r>
                    </a:p>
                    <a:p>
                      <a:r>
                        <a:rPr lang="tr-TR" sz="1600" kern="1200" dirty="0">
                          <a:solidFill>
                            <a:schemeClr val="tx1"/>
                          </a:solidFill>
                          <a:effectLst/>
                          <a:latin typeface="+mn-lt"/>
                          <a:ea typeface="+mn-ea"/>
                          <a:cs typeface="+mn-cs"/>
                        </a:rPr>
                        <a:t>3) Temizlik takip sistemindeki eksiklikler giderildi. </a:t>
                      </a:r>
                      <a:endParaRPr lang="tr-TR" sz="16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410934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226C8F-5C46-D42F-4276-6CC83A4EC90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43C63E-7D19-D186-8EBF-BC1B904B5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586776C-EF08-A70B-D01D-719E0B074DE1}"/>
              </a:ext>
            </a:extLst>
          </p:cNvPr>
          <p:cNvSpPr>
            <a:spLocks noGrp="1"/>
          </p:cNvSpPr>
          <p:nvPr>
            <p:ph type="title"/>
          </p:nvPr>
        </p:nvSpPr>
        <p:spPr>
          <a:xfrm>
            <a:off x="838200" y="365125"/>
            <a:ext cx="10515600" cy="1325563"/>
          </a:xfrm>
        </p:spPr>
        <p:txBody>
          <a:bodyPr>
            <a:normAutofit/>
          </a:bodyPr>
          <a:lstStyle/>
          <a:p>
            <a:pPr algn="r"/>
            <a:r>
              <a:rPr lang="tr-TR" b="1" dirty="0"/>
              <a:t>A.1.4. İç kalite güvencesi mekanizmaları</a:t>
            </a:r>
            <a:br>
              <a:rPr lang="tr-TR" dirty="0"/>
            </a:br>
            <a:r>
              <a:rPr lang="tr-TR" sz="1600" b="1" i="1" dirty="0"/>
              <a:t>PUAN: 3</a:t>
            </a:r>
            <a:endParaRPr lang="tr-TR" sz="1600" i="1" dirty="0"/>
          </a:p>
        </p:txBody>
      </p:sp>
      <p:sp>
        <p:nvSpPr>
          <p:cNvPr id="11" name="sketch line">
            <a:extLst>
              <a:ext uri="{FF2B5EF4-FFF2-40B4-BE49-F238E27FC236}">
                <a16:creationId xmlns:a16="http://schemas.microsoft.com/office/drawing/2014/main" id="{E4FB6735-34DD-B9F5-9D99-E75069D83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86F395E2-B837-083F-9B34-756F18D6A1C7}"/>
              </a:ext>
            </a:extLst>
          </p:cNvPr>
          <p:cNvGraphicFramePr>
            <a:graphicFrameLocks noGrp="1"/>
          </p:cNvGraphicFramePr>
          <p:nvPr>
            <p:ph idx="1"/>
            <p:extLst>
              <p:ext uri="{D42A27DB-BD31-4B8C-83A1-F6EECF244321}">
                <p14:modId xmlns:p14="http://schemas.microsoft.com/office/powerpoint/2010/main" val="1850793134"/>
              </p:ext>
            </p:extLst>
          </p:nvPr>
        </p:nvGraphicFramePr>
        <p:xfrm>
          <a:off x="403124" y="2228087"/>
          <a:ext cx="11533237" cy="3948877"/>
        </p:xfrm>
        <a:graphic>
          <a:graphicData uri="http://schemas.openxmlformats.org/drawingml/2006/table">
            <a:tbl>
              <a:tblPr firstRow="1" bandRow="1">
                <a:tableStyleId>{8799B23B-EC83-4686-B30A-512413B5E67A}</a:tableStyleId>
              </a:tblPr>
              <a:tblGrid>
                <a:gridCol w="2996036">
                  <a:extLst>
                    <a:ext uri="{9D8B030D-6E8A-4147-A177-3AD203B41FA5}">
                      <a16:colId xmlns:a16="http://schemas.microsoft.com/office/drawing/2014/main" val="3469786666"/>
                    </a:ext>
                  </a:extLst>
                </a:gridCol>
                <a:gridCol w="3066178">
                  <a:extLst>
                    <a:ext uri="{9D8B030D-6E8A-4147-A177-3AD203B41FA5}">
                      <a16:colId xmlns:a16="http://schemas.microsoft.com/office/drawing/2014/main" val="252379472"/>
                    </a:ext>
                  </a:extLst>
                </a:gridCol>
                <a:gridCol w="2996037">
                  <a:extLst>
                    <a:ext uri="{9D8B030D-6E8A-4147-A177-3AD203B41FA5}">
                      <a16:colId xmlns:a16="http://schemas.microsoft.com/office/drawing/2014/main" val="3990807081"/>
                    </a:ext>
                  </a:extLst>
                </a:gridCol>
                <a:gridCol w="2474986">
                  <a:extLst>
                    <a:ext uri="{9D8B030D-6E8A-4147-A177-3AD203B41FA5}">
                      <a16:colId xmlns:a16="http://schemas.microsoft.com/office/drawing/2014/main" val="3249878758"/>
                    </a:ext>
                  </a:extLst>
                </a:gridCol>
              </a:tblGrid>
              <a:tr h="591150">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PLANLA</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UYGULA</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KONTROL ET</a:t>
                      </a:r>
                      <a:endParaRPr lang="tr-TR" sz="1600" kern="10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buNone/>
                      </a:pPr>
                      <a:r>
                        <a:rPr lang="tr-TR"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ÖNLEM AL</a:t>
                      </a:r>
                      <a:endParaRPr lang="tr-TR"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05768344"/>
                  </a:ext>
                </a:extLst>
              </a:tr>
              <a:tr h="3357727">
                <a:tc>
                  <a:txBody>
                    <a:bodyPr/>
                    <a:lstStyle/>
                    <a:p>
                      <a:pPr>
                        <a:lnSpc>
                          <a:spcPct val="150000"/>
                        </a:lnSpc>
                      </a:pPr>
                      <a:r>
                        <a:rPr lang="tr-TR" sz="1400" kern="1200" dirty="0">
                          <a:solidFill>
                            <a:schemeClr val="tx1"/>
                          </a:solidFill>
                          <a:effectLst/>
                          <a:latin typeface="+mn-lt"/>
                          <a:ea typeface="+mn-ea"/>
                          <a:cs typeface="+mn-cs"/>
                        </a:rPr>
                        <a:t>1) Yönetişim modeline uygun bir şekilde karar mekanizmalarında çoğulcu katılımın esas alınıp, bu doğrultuda birimlere gerekli yönlendirmelerin yapılıp sürecin denetiminin sağlanması planlanmıştır. </a:t>
                      </a:r>
                    </a:p>
                    <a:p>
                      <a:pPr>
                        <a:lnSpc>
                          <a:spcPct val="150000"/>
                        </a:lnSpc>
                      </a:pPr>
                      <a:r>
                        <a:rPr lang="tr-TR" sz="1400" kern="1200" dirty="0">
                          <a:solidFill>
                            <a:schemeClr val="tx1"/>
                          </a:solidFill>
                          <a:effectLst/>
                          <a:latin typeface="+mn-lt"/>
                          <a:ea typeface="+mn-ea"/>
                          <a:cs typeface="+mn-cs"/>
                        </a:rPr>
                        <a:t>2) Komisyon üyelikleri ve idari işlerin dağılımda çoğulcu katılım ve adil dağılım esas alınmıştır.</a:t>
                      </a:r>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Yönetim ve idari yapı mekanizmalarında alınan kararların birimin çoğulcu katılımıyla alınmasına özen gösterilmiştir. </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Her birimden komisyonlara katılım sağlanmış ve iş yükü adil dağıtılmıştır.</a:t>
                      </a:r>
                      <a:endParaRPr lang="tr-TR" sz="1800" dirty="0"/>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Yetki ve sorumluluk denge ve dağılımı düzenli olarak kontrol edilmiştir. Yönetim süreci ile ilgili görüşler memnuniyet anketleri vasıtası ile takip ve kontrol edilmiştir.</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Görevlendirilen akademik personelin komisyon çalışmalarına katılımı, görevlerini yerine getirme düzeyi ve komisyonların işleyişine katkıları toplantı tutanakları ve komisyon geri bildirimleri aracılığıyla izlenmiş ve değerlendirilmiştir.</a:t>
                      </a:r>
                      <a:endParaRPr lang="tr-TR" sz="1800" dirty="0"/>
                    </a:p>
                  </a:txBody>
                  <a:tcPr marL="118230" marR="118230" marT="59115" marB="59115">
                    <a:solidFill>
                      <a:schemeClr val="accent4">
                        <a:lumMod val="20000"/>
                        <a:lumOff val="80000"/>
                        <a:alpha val="20000"/>
                      </a:schemeClr>
                    </a:solidFill>
                  </a:tcPr>
                </a:tc>
                <a:tc>
                  <a:txBody>
                    <a:bodyPr/>
                    <a:lstStyle/>
                    <a:p>
                      <a:r>
                        <a:rPr lang="tr-TR" sz="1400" kern="1200" dirty="0">
                          <a:solidFill>
                            <a:schemeClr val="tx1"/>
                          </a:solidFill>
                          <a:effectLst/>
                          <a:latin typeface="+mn-lt"/>
                          <a:ea typeface="+mn-ea"/>
                          <a:cs typeface="+mn-cs"/>
                        </a:rPr>
                        <a:t>1) Karar alma süreçlerindeki evrakların takibi titizlikle yapılmış, takip için kontrol listeleri oluşturulmuş. </a:t>
                      </a:r>
                    </a:p>
                    <a:p>
                      <a:r>
                        <a:rPr lang="tr-TR" sz="1400" kern="1200" dirty="0">
                          <a:solidFill>
                            <a:schemeClr val="tx1"/>
                          </a:solidFill>
                          <a:effectLst/>
                          <a:latin typeface="+mn-lt"/>
                          <a:ea typeface="+mn-ea"/>
                          <a:cs typeface="+mn-cs"/>
                        </a:rPr>
                        <a:t> </a:t>
                      </a:r>
                    </a:p>
                    <a:p>
                      <a:r>
                        <a:rPr lang="tr-TR" sz="1400" kern="1200" dirty="0">
                          <a:solidFill>
                            <a:schemeClr val="tx1"/>
                          </a:solidFill>
                          <a:effectLst/>
                          <a:latin typeface="+mn-lt"/>
                          <a:ea typeface="+mn-ea"/>
                          <a:cs typeface="+mn-cs"/>
                        </a:rPr>
                        <a:t>2) Komisyon çalışmalarında yaşanabilecek olası aksaklıklar için yedek görevlendirmeler yapılmıştır. </a:t>
                      </a:r>
                      <a:endParaRPr lang="tr-TR" sz="1800" dirty="0"/>
                    </a:p>
                  </a:txBody>
                  <a:tcPr marL="118230" marR="118230" marT="59115" marB="59115">
                    <a:solidFill>
                      <a:schemeClr val="accent4">
                        <a:lumMod val="20000"/>
                        <a:lumOff val="80000"/>
                        <a:alpha val="20000"/>
                      </a:schemeClr>
                    </a:solidFill>
                  </a:tcPr>
                </a:tc>
                <a:extLst>
                  <a:ext uri="{0D108BD9-81ED-4DB2-BD59-A6C34878D82A}">
                    <a16:rowId xmlns:a16="http://schemas.microsoft.com/office/drawing/2014/main" val="311012274"/>
                  </a:ext>
                </a:extLst>
              </a:tr>
            </a:tbl>
          </a:graphicData>
        </a:graphic>
      </p:graphicFrame>
    </p:spTree>
    <p:extLst>
      <p:ext uri="{BB962C8B-B14F-4D97-AF65-F5344CB8AC3E}">
        <p14:creationId xmlns:p14="http://schemas.microsoft.com/office/powerpoint/2010/main" val="38555208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TotalTime>
  <Words>4849</Words>
  <Application>Microsoft Office PowerPoint</Application>
  <PresentationFormat>Geniş ekran</PresentationFormat>
  <Paragraphs>581</Paragraphs>
  <Slides>64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64</vt:i4>
      </vt:variant>
    </vt:vector>
  </HeadingPairs>
  <TitlesOfParts>
    <vt:vector size="70" baseType="lpstr">
      <vt:lpstr>Aptos</vt:lpstr>
      <vt:lpstr>Aptos Display</vt:lpstr>
      <vt:lpstr>Arial</vt:lpstr>
      <vt:lpstr>Bricolage Grotesque Semi Bold</vt:lpstr>
      <vt:lpstr>Calibri</vt:lpstr>
      <vt:lpstr>Office Teması</vt:lpstr>
      <vt:lpstr>Trabzon Üniversitesi Fatih Eğitim Fakültesi  2025 Yılı Kalite Uygulamaları</vt:lpstr>
      <vt:lpstr>STRATEJİK AMAÇ VE HEDEFLERİMİZ</vt:lpstr>
      <vt:lpstr>STRATEJİK AMAÇ VE HEDEFLERİMİZ</vt:lpstr>
      <vt:lpstr>A. LİDERLİK, YÖNETİŞİM ve KALİTE</vt:lpstr>
      <vt:lpstr>A. LİDERLİK, YÖNETİŞİM ve KALİTE</vt:lpstr>
      <vt:lpstr>A.1.1. Yönetişim modeli ve idari yapı PUAN: 4</vt:lpstr>
      <vt:lpstr> A.1.2. Liderlik  PUAN: 4</vt:lpstr>
      <vt:lpstr>A.1.3. Kurumsal dönüşüm kapasitesi PUAN: 4</vt:lpstr>
      <vt:lpstr>A.1.4. İç kalite güvencesi mekanizmaları PUAN: 3</vt:lpstr>
      <vt:lpstr> A.1.5. Kamuoyunu bilgilendirme ve hesap verebilirlik  PUAN: 4</vt:lpstr>
      <vt:lpstr>A. LİDERLİK, YÖNETİŞİM ve KALİTE</vt:lpstr>
      <vt:lpstr>A.2.1. Misyon, vizyon ve politikalar PUAN: 2</vt:lpstr>
      <vt:lpstr>A.2.2. Stratejik amaç ve hedefler PUAN: 2</vt:lpstr>
      <vt:lpstr> A.2.3. Performans yönetimi PUAN: 4</vt:lpstr>
      <vt:lpstr>A. LİDERLİK, YÖNETİŞİM ve KALİTE</vt:lpstr>
      <vt:lpstr> A.3.1. Bilgi yönetim sistemi PUAN: 3</vt:lpstr>
      <vt:lpstr>A.3.2. İnsan kaynakları yönetimi PUAN: 4</vt:lpstr>
      <vt:lpstr> A.3.3. Finansal yönetim PUAN:4 </vt:lpstr>
      <vt:lpstr>A.3.4. Süreç yönetimi PUAN: 2</vt:lpstr>
      <vt:lpstr>A. LİDERLİK, YÖNETİŞİM ve KALİTE</vt:lpstr>
      <vt:lpstr>A.4.1. İç ve dış paydaş katılımı PUAN: 2</vt:lpstr>
      <vt:lpstr>A.4.2. Öğrenci geri bildirimleri PUAN:4 </vt:lpstr>
      <vt:lpstr> A.4.3. Mezun ilişkileri yönetimi PUAN: 4</vt:lpstr>
      <vt:lpstr>A. LİDERLİK, YÖNETİŞİM ve KALİTE</vt:lpstr>
      <vt:lpstr> A.5.1. Uluslararasılaşma süreçlerinin yönetimi PUAN: 4</vt:lpstr>
      <vt:lpstr>  A.5.2. Uluslararasılaşma kaynakları PUAN: 3</vt:lpstr>
      <vt:lpstr> A.5.3. Uluslararasılaşma performansı PUAN: 4</vt:lpstr>
      <vt:lpstr>B. EĞİTİM VE ÖĞRETİM</vt:lpstr>
      <vt:lpstr>B. EĞİTİM VE ÖĞRETİM</vt:lpstr>
      <vt:lpstr> B.1.1. Programların tasarımı ve onayı PUAN: 4</vt:lpstr>
      <vt:lpstr> B.1.2. Programın ders dağılım dengesi Puan: 3</vt:lpstr>
      <vt:lpstr>B.1.3. Ders kazanımlarının program çıktılarıyla uyumu PUAN: 4</vt:lpstr>
      <vt:lpstr> B.1.4. Öğrenci iş yüküne dayalı ders tasarımı PUAN: 2</vt:lpstr>
      <vt:lpstr>  B.1.6. Eğitim ve öğretim süreçlerinin yönetimi PUAN: 3</vt:lpstr>
      <vt:lpstr>B. EĞİTİM VE ÖĞRETİM</vt:lpstr>
      <vt:lpstr>B.2.1. Öğretim yöntem ve teknikleri PUAN: 4</vt:lpstr>
      <vt:lpstr> B.2.2. Ölçme ve değerlendirme PUAN: 4</vt:lpstr>
      <vt:lpstr> B.2.3. Öğrenci kabulü, önceki öğrenmenin tanınması ve kredilendirilmesi* PUAN: 3</vt:lpstr>
      <vt:lpstr>B. EĞİTİM VE ÖĞRETİM</vt:lpstr>
      <vt:lpstr> B.3.1. Öğrenme ortam ve kaynakları PUAN: 5</vt:lpstr>
      <vt:lpstr> B.3.2. Akademik destek hizmetleri PUAN: 4</vt:lpstr>
      <vt:lpstr> B.3.3. Tesis ve altyapılar PUAN: 4 </vt:lpstr>
      <vt:lpstr> B.3.5. Sosyal, kültürel, sportif faaliyetler  PUAN: 4 </vt:lpstr>
      <vt:lpstr>B. EĞİTİM VE ÖĞRETİM</vt:lpstr>
      <vt:lpstr>  B.4.3. Eğitim faaliyetlerine yönelik teşvik ve ödüllendirme PUAN: 2</vt:lpstr>
      <vt:lpstr>C. ARAŞTIRMAVE GELİŞTİRME</vt:lpstr>
      <vt:lpstr>C. ARAŞTIRMAVE GELİŞTİRME</vt:lpstr>
      <vt:lpstr> C.1.1. Araştırma süreçlerinin yönetimi PUAN: 4</vt:lpstr>
      <vt:lpstr> C.1.2. İç ve dış kaynaklar PUAN: 3</vt:lpstr>
      <vt:lpstr>C.1.3. Doktora programları ve doktora sonrası imkânlar PUAN: 3</vt:lpstr>
      <vt:lpstr>C. ARAŞTIRMAVE GELİŞTİRME</vt:lpstr>
      <vt:lpstr> C.2.1. Araştırma yetkinlikleri ve gelişimi PUAN: 4</vt:lpstr>
      <vt:lpstr> C.2.2. Ulusal ve uluslararası ortak programlar ve ortak araştırma birimleri PUAN: 2</vt:lpstr>
      <vt:lpstr>C. ARAŞTIRMAVE GELİŞTİRME</vt:lpstr>
      <vt:lpstr> C.3.1. Araştırma performansının izlenmesi ve değerlendirilmesi PUAN: 3</vt:lpstr>
      <vt:lpstr> C.3.2. Öğretim elemanı/araştırmacı performansının değerlendirilmesi PUAN: 4</vt:lpstr>
      <vt:lpstr>D. TOPLUMSAL KATKI</vt:lpstr>
      <vt:lpstr>D. TOPLUMSAL KATKI</vt:lpstr>
      <vt:lpstr>D.1.1. Toplumsal katkı süreçlerinin yönetimi PUAN: 4</vt:lpstr>
      <vt:lpstr>D.1.2. Kaynaklar PUAN: 4</vt:lpstr>
      <vt:lpstr>D. TOPLUMSAL KATKI</vt:lpstr>
      <vt:lpstr>D.2.1.Toplumsal katkı performansının izlenmesi ve değerlendirilmesi PUAN: 2</vt:lpstr>
      <vt:lpstr>Kalite Güvence Sistemi</vt:lpstr>
      <vt:lpstr>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XX</dc:creator>
  <cp:lastModifiedBy>XX</cp:lastModifiedBy>
  <cp:revision>9</cp:revision>
  <dcterms:created xsi:type="dcterms:W3CDTF">2025-12-15T11:40:32Z</dcterms:created>
  <dcterms:modified xsi:type="dcterms:W3CDTF">2025-12-16T04:33:52Z</dcterms:modified>
</cp:coreProperties>
</file>